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256" r:id="rId2"/>
    <p:sldId id="263" r:id="rId3"/>
    <p:sldId id="257" r:id="rId4"/>
    <p:sldId id="268" r:id="rId5"/>
    <p:sldId id="264" r:id="rId6"/>
    <p:sldId id="265" r:id="rId7"/>
    <p:sldId id="266" r:id="rId8"/>
    <p:sldId id="267" r:id="rId9"/>
    <p:sldId id="269" r:id="rId10"/>
  </p:sldIdLst>
  <p:sldSz cx="9144000" cy="6858000" type="screen4x3"/>
  <p:notesSz cx="6797675" cy="9926638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8" d="100"/>
          <a:sy n="78" d="100"/>
        </p:scale>
        <p:origin x="868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Book1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scatterChart>
        <c:scatterStyle val="lineMarker"/>
        <c:varyColors val="0"/>
        <c:ser>
          <c:idx val="0"/>
          <c:order val="0"/>
          <c:spPr>
            <a:ln w="28575">
              <a:noFill/>
            </a:ln>
          </c:spPr>
          <c:trendline>
            <c:trendlineType val="linear"/>
            <c:dispRSqr val="1"/>
            <c:dispEq val="1"/>
            <c:trendlineLbl>
              <c:layout>
                <c:manualLayout>
                  <c:x val="3.5652431312806947E-3"/>
                  <c:y val="-1.022108654593934E-2"/>
                </c:manualLayout>
              </c:layout>
              <c:numFmt formatCode="General" sourceLinked="0"/>
            </c:trendlineLbl>
          </c:trendline>
          <c:xVal>
            <c:numRef>
              <c:f>Sheet1!$E$4:$E$10</c:f>
              <c:numCache>
                <c:formatCode>0.00E+00</c:formatCode>
                <c:ptCount val="7"/>
                <c:pt idx="0">
                  <c:v>59.880239520958085</c:v>
                </c:pt>
                <c:pt idx="1">
                  <c:v>29.850746268656714</c:v>
                </c:pt>
                <c:pt idx="2">
                  <c:v>16.835016835016834</c:v>
                </c:pt>
                <c:pt idx="3">
                  <c:v>9.9009900990099009</c:v>
                </c:pt>
                <c:pt idx="4">
                  <c:v>5.9171597633136095</c:v>
                </c:pt>
                <c:pt idx="5">
                  <c:v>3.3557046979865772</c:v>
                </c:pt>
                <c:pt idx="6">
                  <c:v>1.4245014245014247</c:v>
                </c:pt>
              </c:numCache>
            </c:numRef>
          </c:xVal>
          <c:yVal>
            <c:numRef>
              <c:f>Sheet1!$F$4:$F$10</c:f>
              <c:numCache>
                <c:formatCode>0.00</c:formatCode>
                <c:ptCount val="7"/>
                <c:pt idx="0">
                  <c:v>10</c:v>
                </c:pt>
                <c:pt idx="1">
                  <c:v>5</c:v>
                </c:pt>
                <c:pt idx="2">
                  <c:v>3.3333333333333335</c:v>
                </c:pt>
                <c:pt idx="3">
                  <c:v>2.5</c:v>
                </c:pt>
                <c:pt idx="4">
                  <c:v>2</c:v>
                </c:pt>
                <c:pt idx="5">
                  <c:v>1.6666666666666667</c:v>
                </c:pt>
                <c:pt idx="6">
                  <c:v>1.4285714285714286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1-E0A9-428F-99FA-BDAEB53D8FE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13634688"/>
        <c:axId val="155820032"/>
      </c:scatterChart>
      <c:valAx>
        <c:axId val="113634688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1/s [L g-1]</a:t>
                </a:r>
              </a:p>
            </c:rich>
          </c:tx>
          <c:overlay val="0"/>
        </c:title>
        <c:numFmt formatCode="0.0E+00" sourceLinked="0"/>
        <c:majorTickMark val="out"/>
        <c:minorTickMark val="none"/>
        <c:tickLblPos val="nextTo"/>
        <c:crossAx val="155820032"/>
        <c:crosses val="autoZero"/>
        <c:crossBetween val="midCat"/>
      </c:valAx>
      <c:valAx>
        <c:axId val="155820032"/>
        <c:scaling>
          <c:orientation val="minMax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1/D [h]</a:t>
                </a:r>
              </a:p>
            </c:rich>
          </c:tx>
          <c:overlay val="0"/>
        </c:title>
        <c:numFmt formatCode="0.00" sourceLinked="1"/>
        <c:majorTickMark val="out"/>
        <c:minorTickMark val="none"/>
        <c:tickLblPos val="nextTo"/>
        <c:crossAx val="113634688"/>
        <c:crosses val="autoZero"/>
        <c:crossBetween val="midCat"/>
      </c:valAx>
    </c:plotArea>
    <c:plotVisOnly val="1"/>
    <c:dispBlanksAs val="gap"/>
    <c:showDLblsOverMax val="0"/>
  </c:chart>
  <c:txPr>
    <a:bodyPr/>
    <a:lstStyle/>
    <a:p>
      <a:pPr>
        <a:defRPr sz="1200"/>
      </a:pPr>
      <a:endParaRPr lang="en-US"/>
    </a:p>
  </c:txPr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CH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E00E504-7B66-4ACE-8FA7-F442F76AACCA}" type="datetimeFigureOut">
              <a:rPr lang="fr-CH" smtClean="0"/>
              <a:pPr/>
              <a:t>03.07.2021</a:t>
            </a:fld>
            <a:endParaRPr lang="fr-CH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CH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71B2D20-2F87-4D7F-9A37-0C06EE4C5224}" type="slidenum">
              <a:rPr lang="fr-CH" smtClean="0"/>
              <a:pPr/>
              <a:t>‹#›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82000152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CH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576CAAA-5814-4D62-B743-F3A4FBD74536}" type="datetimeFigureOut">
              <a:rPr lang="fr-CH" smtClean="0"/>
              <a:pPr/>
              <a:t>03.07.2021</a:t>
            </a:fld>
            <a:endParaRPr lang="fr-CH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CH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C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AD11645-422E-4EBF-BEBE-6A59FA2BD1EE}" type="slidenum">
              <a:rPr lang="fr-CH" smtClean="0"/>
              <a:pPr/>
              <a:t>‹#›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0844666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CH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C57AD0-7F85-4354-8A4F-5F7DCB0D3653}" type="slidenum">
              <a:rPr lang="fr-CH" smtClean="0"/>
              <a:pPr/>
              <a:t>6</a:t>
            </a:fld>
            <a:endParaRPr lang="fr-CH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r-CH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fr-C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A117AA-AD82-4162-ACE6-1949EF16AB91}" type="datetimeFigureOut">
              <a:rPr lang="fr-CH" smtClean="0"/>
              <a:pPr/>
              <a:t>03.07.2021</a:t>
            </a:fld>
            <a:endParaRPr lang="fr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1CCEA7-661E-46C2-80F4-D2C240CD793B}" type="slidenum">
              <a:rPr lang="fr-CH" smtClean="0"/>
              <a:pPr/>
              <a:t>‹#›</a:t>
            </a:fld>
            <a:endParaRPr lang="fr-CH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CH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A117AA-AD82-4162-ACE6-1949EF16AB91}" type="datetimeFigureOut">
              <a:rPr lang="fr-CH" smtClean="0"/>
              <a:pPr/>
              <a:t>03.07.2021</a:t>
            </a:fld>
            <a:endParaRPr lang="fr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1CCEA7-661E-46C2-80F4-D2C240CD793B}" type="slidenum">
              <a:rPr lang="fr-CH" smtClean="0"/>
              <a:pPr/>
              <a:t>‹#›</a:t>
            </a:fld>
            <a:endParaRPr lang="fr-CH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r-CH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A117AA-AD82-4162-ACE6-1949EF16AB91}" type="datetimeFigureOut">
              <a:rPr lang="fr-CH" smtClean="0"/>
              <a:pPr/>
              <a:t>03.07.2021</a:t>
            </a:fld>
            <a:endParaRPr lang="fr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1CCEA7-661E-46C2-80F4-D2C240CD793B}" type="slidenum">
              <a:rPr lang="fr-CH" smtClean="0"/>
              <a:pPr/>
              <a:t>‹#›</a:t>
            </a:fld>
            <a:endParaRPr lang="fr-CH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r-CH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685800" y="1981200"/>
            <a:ext cx="7772400" cy="4114800"/>
          </a:xfrm>
        </p:spPr>
        <p:txBody>
          <a:bodyPr/>
          <a:lstStyle/>
          <a:p>
            <a:pPr lvl="0"/>
            <a:endParaRPr lang="fr-CH" noProof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DB8E46-EBB5-410C-920A-E9B75CC55051}" type="datetime1">
              <a:rPr lang="en-US"/>
              <a:pPr>
                <a:defRPr/>
              </a:pPr>
              <a:t>7/3/2021</a:t>
            </a:fld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BE4DD5-B872-40A7-9945-070246A557C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CH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A117AA-AD82-4162-ACE6-1949EF16AB91}" type="datetimeFigureOut">
              <a:rPr lang="fr-CH" smtClean="0"/>
              <a:pPr/>
              <a:t>03.07.2021</a:t>
            </a:fld>
            <a:endParaRPr lang="fr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1CCEA7-661E-46C2-80F4-D2C240CD793B}" type="slidenum">
              <a:rPr lang="fr-CH" smtClean="0"/>
              <a:pPr/>
              <a:t>‹#›</a:t>
            </a:fld>
            <a:endParaRPr lang="fr-CH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fr-C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A117AA-AD82-4162-ACE6-1949EF16AB91}" type="datetimeFigureOut">
              <a:rPr lang="fr-CH" smtClean="0"/>
              <a:pPr/>
              <a:t>03.07.2021</a:t>
            </a:fld>
            <a:endParaRPr lang="fr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1CCEA7-661E-46C2-80F4-D2C240CD793B}" type="slidenum">
              <a:rPr lang="fr-CH" smtClean="0"/>
              <a:pPr/>
              <a:t>‹#›</a:t>
            </a:fld>
            <a:endParaRPr lang="fr-CH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CH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H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H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A117AA-AD82-4162-ACE6-1949EF16AB91}" type="datetimeFigureOut">
              <a:rPr lang="fr-CH" smtClean="0"/>
              <a:pPr/>
              <a:t>03.07.2021</a:t>
            </a:fld>
            <a:endParaRPr lang="fr-C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1CCEA7-661E-46C2-80F4-D2C240CD793B}" type="slidenum">
              <a:rPr lang="fr-CH" smtClean="0"/>
              <a:pPr/>
              <a:t>‹#›</a:t>
            </a:fld>
            <a:endParaRPr lang="fr-CH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fr-C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H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H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A117AA-AD82-4162-ACE6-1949EF16AB91}" type="datetimeFigureOut">
              <a:rPr lang="fr-CH" smtClean="0"/>
              <a:pPr/>
              <a:t>03.07.2021</a:t>
            </a:fld>
            <a:endParaRPr lang="fr-CH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1CCEA7-661E-46C2-80F4-D2C240CD793B}" type="slidenum">
              <a:rPr lang="fr-CH" smtClean="0"/>
              <a:pPr/>
              <a:t>‹#›</a:t>
            </a:fld>
            <a:endParaRPr lang="fr-CH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CH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A117AA-AD82-4162-ACE6-1949EF16AB91}" type="datetimeFigureOut">
              <a:rPr lang="fr-CH" smtClean="0"/>
              <a:pPr/>
              <a:t>03.07.2021</a:t>
            </a:fld>
            <a:endParaRPr lang="fr-CH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1CCEA7-661E-46C2-80F4-D2C240CD793B}" type="slidenum">
              <a:rPr lang="fr-CH" smtClean="0"/>
              <a:pPr/>
              <a:t>‹#›</a:t>
            </a:fld>
            <a:endParaRPr lang="fr-CH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A117AA-AD82-4162-ACE6-1949EF16AB91}" type="datetimeFigureOut">
              <a:rPr lang="fr-CH" smtClean="0"/>
              <a:pPr/>
              <a:t>03.07.2021</a:t>
            </a:fld>
            <a:endParaRPr lang="fr-CH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1CCEA7-661E-46C2-80F4-D2C240CD793B}" type="slidenum">
              <a:rPr lang="fr-CH" smtClean="0"/>
              <a:pPr/>
              <a:t>‹#›</a:t>
            </a:fld>
            <a:endParaRPr lang="fr-CH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r-CH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H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A117AA-AD82-4162-ACE6-1949EF16AB91}" type="datetimeFigureOut">
              <a:rPr lang="fr-CH" smtClean="0"/>
              <a:pPr/>
              <a:t>03.07.2021</a:t>
            </a:fld>
            <a:endParaRPr lang="fr-C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1CCEA7-661E-46C2-80F4-D2C240CD793B}" type="slidenum">
              <a:rPr lang="fr-CH" smtClean="0"/>
              <a:pPr/>
              <a:t>‹#›</a:t>
            </a:fld>
            <a:endParaRPr lang="fr-CH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r-CH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CH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A117AA-AD82-4162-ACE6-1949EF16AB91}" type="datetimeFigureOut">
              <a:rPr lang="fr-CH" smtClean="0"/>
              <a:pPr/>
              <a:t>03.07.2021</a:t>
            </a:fld>
            <a:endParaRPr lang="fr-C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1CCEA7-661E-46C2-80F4-D2C240CD793B}" type="slidenum">
              <a:rPr lang="fr-CH" smtClean="0"/>
              <a:pPr/>
              <a:t>‹#›</a:t>
            </a:fld>
            <a:endParaRPr lang="fr-CH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fr-C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A117AA-AD82-4162-ACE6-1949EF16AB91}" type="datetimeFigureOut">
              <a:rPr lang="fr-CH" smtClean="0"/>
              <a:pPr/>
              <a:t>03.07.2021</a:t>
            </a:fld>
            <a:endParaRPr lang="fr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1CCEA7-661E-46C2-80F4-D2C240CD793B}" type="slidenum">
              <a:rPr lang="fr-CH" smtClean="0"/>
              <a:pPr/>
              <a:t>‹#›</a:t>
            </a:fld>
            <a:endParaRPr lang="fr-CH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image" Target="../media/image1.wmf"/><Relationship Id="rId7" Type="http://schemas.openxmlformats.org/officeDocument/2006/relationships/image" Target="../media/image4.png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png"/><Relationship Id="rId5" Type="http://schemas.openxmlformats.org/officeDocument/2006/relationships/image" Target="../media/image2.wmf"/><Relationship Id="rId4" Type="http://schemas.openxmlformats.org/officeDocument/2006/relationships/oleObject" Target="../embeddings/oleObject2.bin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oleObject" Target="../embeddings/oleObject3.bin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wmf"/><Relationship Id="rId5" Type="http://schemas.openxmlformats.org/officeDocument/2006/relationships/oleObject" Target="../embeddings/oleObject5.bin"/><Relationship Id="rId4" Type="http://schemas.openxmlformats.org/officeDocument/2006/relationships/image" Target="../media/image7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CH" dirty="0"/>
              <a:t>Solutions </a:t>
            </a:r>
            <a:r>
              <a:rPr lang="fr-CH" dirty="0" err="1"/>
              <a:t>Tasks</a:t>
            </a:r>
            <a:r>
              <a:rPr lang="fr-CH" dirty="0"/>
              <a:t> 11-15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CH" dirty="0"/>
              <a:t>Manfred </a:t>
            </a:r>
            <a:r>
              <a:rPr lang="fr-CH" dirty="0" err="1"/>
              <a:t>Zinn</a:t>
            </a:r>
            <a:endParaRPr lang="fr-CH" dirty="0"/>
          </a:p>
          <a:p>
            <a:r>
              <a:rPr lang="fr-CH" dirty="0"/>
              <a:t>ChE-437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6" name="Rectangle 4"/>
          <p:cNvSpPr>
            <a:spLocks noGrp="1" noChangeArrowheads="1"/>
          </p:cNvSpPr>
          <p:nvPr>
            <p:ph type="title"/>
          </p:nvPr>
        </p:nvSpPr>
        <p:spPr>
          <a:xfrm>
            <a:off x="685800" y="457200"/>
            <a:ext cx="7772400" cy="1143000"/>
          </a:xfrm>
        </p:spPr>
        <p:txBody>
          <a:bodyPr/>
          <a:lstStyle/>
          <a:p>
            <a:pPr eaLnBrk="1" hangingPunct="1">
              <a:defRPr/>
            </a:pPr>
            <a:r>
              <a:rPr lang="fr-CH" sz="3200" b="1" dirty="0" err="1">
                <a:solidFill>
                  <a:srgbClr val="FF0000"/>
                </a:solidFill>
              </a:rPr>
              <a:t>Task</a:t>
            </a:r>
            <a:r>
              <a:rPr lang="fr-CH" sz="3200" b="1" dirty="0">
                <a:solidFill>
                  <a:srgbClr val="FF0000"/>
                </a:solidFill>
              </a:rPr>
              <a:t> 11: </a:t>
            </a:r>
            <a:r>
              <a:rPr lang="fr-CH" sz="3200" b="1" dirty="0" err="1">
                <a:solidFill>
                  <a:srgbClr val="FF0000"/>
                </a:solidFill>
              </a:rPr>
              <a:t>Steady</a:t>
            </a:r>
            <a:r>
              <a:rPr lang="fr-CH" sz="3200" b="1" dirty="0">
                <a:solidFill>
                  <a:srgbClr val="FF0000"/>
                </a:solidFill>
              </a:rPr>
              <a:t>-state concentration in a </a:t>
            </a:r>
            <a:r>
              <a:rPr lang="fr-CH" sz="3200" b="1" dirty="0" err="1">
                <a:solidFill>
                  <a:srgbClr val="FF0000"/>
                </a:solidFill>
              </a:rPr>
              <a:t>chemostat</a:t>
            </a:r>
            <a:endParaRPr lang="en-GB" sz="3200" b="1" dirty="0">
              <a:solidFill>
                <a:srgbClr val="FF0000"/>
              </a:solidFill>
            </a:endParaRPr>
          </a:p>
        </p:txBody>
      </p:sp>
      <p:sp>
        <p:nvSpPr>
          <p:cNvPr id="66565" name="Text Box 5"/>
          <p:cNvSpPr txBox="1">
            <a:spLocks noChangeArrowheads="1"/>
          </p:cNvSpPr>
          <p:nvPr/>
        </p:nvSpPr>
        <p:spPr bwMode="auto">
          <a:xfrm>
            <a:off x="381000" y="1981200"/>
            <a:ext cx="7063344" cy="31393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457200" indent="-457200"/>
            <a:r>
              <a:rPr lang="fr-CH" i="1" dirty="0" err="1"/>
              <a:t>Zymomonas</a:t>
            </a:r>
            <a:r>
              <a:rPr lang="fr-CH" i="1" dirty="0"/>
              <a:t> </a:t>
            </a:r>
            <a:r>
              <a:rPr lang="fr-CH" i="1" dirty="0" err="1"/>
              <a:t>mobilis</a:t>
            </a:r>
            <a:r>
              <a:rPr lang="fr-CH" dirty="0"/>
              <a:t> </a:t>
            </a:r>
            <a:r>
              <a:rPr lang="fr-CH" dirty="0" err="1"/>
              <a:t>is</a:t>
            </a:r>
            <a:r>
              <a:rPr lang="fr-CH" dirty="0"/>
              <a:t> </a:t>
            </a:r>
            <a:r>
              <a:rPr lang="fr-CH" dirty="0" err="1"/>
              <a:t>used</a:t>
            </a:r>
            <a:r>
              <a:rPr lang="fr-CH" dirty="0"/>
              <a:t> for a </a:t>
            </a:r>
            <a:r>
              <a:rPr lang="fr-CH" dirty="0" err="1"/>
              <a:t>chemostat</a:t>
            </a:r>
            <a:r>
              <a:rPr lang="fr-CH" dirty="0"/>
              <a:t> culture in a 60 m</a:t>
            </a:r>
            <a:r>
              <a:rPr lang="fr-CH" baseline="30000" dirty="0"/>
              <a:t>3 </a:t>
            </a:r>
          </a:p>
          <a:p>
            <a:pPr marL="457200" indent="-457200"/>
            <a:r>
              <a:rPr lang="fr-CH" dirty="0"/>
              <a:t>fermenter. The </a:t>
            </a:r>
            <a:r>
              <a:rPr lang="fr-CH" dirty="0" err="1"/>
              <a:t>feed</a:t>
            </a:r>
            <a:r>
              <a:rPr lang="fr-CH" dirty="0"/>
              <a:t> </a:t>
            </a:r>
            <a:r>
              <a:rPr lang="fr-CH" dirty="0" err="1"/>
              <a:t>contains</a:t>
            </a:r>
            <a:r>
              <a:rPr lang="fr-CH" dirty="0"/>
              <a:t> 12 g L</a:t>
            </a:r>
            <a:r>
              <a:rPr lang="fr-CH" baseline="30000" dirty="0"/>
              <a:t>-1</a:t>
            </a:r>
            <a:r>
              <a:rPr lang="fr-CH" dirty="0"/>
              <a:t> glucose; </a:t>
            </a:r>
            <a:r>
              <a:rPr lang="fr-CH" dirty="0" err="1"/>
              <a:t>Ks</a:t>
            </a:r>
            <a:r>
              <a:rPr lang="fr-CH" dirty="0"/>
              <a:t> for the </a:t>
            </a:r>
            <a:r>
              <a:rPr lang="fr-CH" dirty="0" err="1"/>
              <a:t>organism</a:t>
            </a:r>
            <a:r>
              <a:rPr lang="fr-CH" dirty="0"/>
              <a:t> </a:t>
            </a:r>
            <a:r>
              <a:rPr lang="fr-CH" dirty="0" err="1"/>
              <a:t>is</a:t>
            </a:r>
            <a:endParaRPr lang="fr-CH" dirty="0"/>
          </a:p>
          <a:p>
            <a:pPr marL="457200" indent="-457200"/>
            <a:r>
              <a:rPr lang="fr-CH" dirty="0"/>
              <a:t>0.2 </a:t>
            </a:r>
            <a:r>
              <a:rPr lang="fr-CH" dirty="0" err="1"/>
              <a:t>gL</a:t>
            </a:r>
            <a:r>
              <a:rPr lang="fr-CH" baseline="30000" dirty="0"/>
              <a:t>-1</a:t>
            </a:r>
            <a:r>
              <a:rPr lang="fr-CH" dirty="0"/>
              <a:t>.</a:t>
            </a:r>
          </a:p>
          <a:p>
            <a:pPr marL="457200" indent="-457200">
              <a:buFontTx/>
              <a:buAutoNum type="alphaLcParenR"/>
            </a:pPr>
            <a:r>
              <a:rPr lang="fr-CH" dirty="0" err="1"/>
              <a:t>What</a:t>
            </a:r>
            <a:r>
              <a:rPr lang="fr-CH" dirty="0"/>
              <a:t> flow rate </a:t>
            </a:r>
            <a:r>
              <a:rPr lang="fr-CH" dirty="0" err="1"/>
              <a:t>is</a:t>
            </a:r>
            <a:r>
              <a:rPr lang="fr-CH" dirty="0"/>
              <a:t> </a:t>
            </a:r>
            <a:r>
              <a:rPr lang="fr-CH" dirty="0" err="1"/>
              <a:t>required</a:t>
            </a:r>
            <a:r>
              <a:rPr lang="fr-CH" dirty="0"/>
              <a:t> for a </a:t>
            </a:r>
            <a:r>
              <a:rPr lang="fr-CH" dirty="0" err="1"/>
              <a:t>steady</a:t>
            </a:r>
            <a:r>
              <a:rPr lang="fr-CH" dirty="0"/>
              <a:t>-state </a:t>
            </a:r>
            <a:r>
              <a:rPr lang="fr-CH" dirty="0" err="1"/>
              <a:t>substrate</a:t>
            </a:r>
            <a:r>
              <a:rPr lang="fr-CH" dirty="0"/>
              <a:t> concentration</a:t>
            </a:r>
          </a:p>
          <a:p>
            <a:pPr marL="457200" indent="-457200"/>
            <a:r>
              <a:rPr lang="fr-CH" dirty="0"/>
              <a:t>	of 1.5 g L</a:t>
            </a:r>
            <a:r>
              <a:rPr lang="fr-CH" baseline="30000" dirty="0"/>
              <a:t>-1</a:t>
            </a:r>
            <a:r>
              <a:rPr lang="fr-CH" dirty="0"/>
              <a:t>?</a:t>
            </a:r>
          </a:p>
          <a:p>
            <a:pPr marL="457200" indent="-457200">
              <a:buFontTx/>
              <a:buAutoNum type="alphaLcParenR" startAt="2"/>
            </a:pPr>
            <a:r>
              <a:rPr lang="fr-CH" dirty="0" err="1"/>
              <a:t>At</a:t>
            </a:r>
            <a:r>
              <a:rPr lang="fr-CH" dirty="0"/>
              <a:t> the flow rate of (a), </a:t>
            </a:r>
            <a:r>
              <a:rPr lang="fr-CH" dirty="0" err="1"/>
              <a:t>what</a:t>
            </a:r>
            <a:r>
              <a:rPr lang="fr-CH" dirty="0"/>
              <a:t> </a:t>
            </a:r>
            <a:r>
              <a:rPr lang="fr-CH" dirty="0" err="1"/>
              <a:t>is</a:t>
            </a:r>
            <a:r>
              <a:rPr lang="fr-CH" dirty="0"/>
              <a:t> the </a:t>
            </a:r>
            <a:r>
              <a:rPr lang="fr-CH" dirty="0" err="1"/>
              <a:t>cell</a:t>
            </a:r>
            <a:r>
              <a:rPr lang="fr-CH" dirty="0"/>
              <a:t> </a:t>
            </a:r>
            <a:r>
              <a:rPr lang="fr-CH" dirty="0" err="1"/>
              <a:t>density</a:t>
            </a:r>
            <a:r>
              <a:rPr lang="fr-CH" dirty="0"/>
              <a:t>?</a:t>
            </a:r>
          </a:p>
          <a:p>
            <a:pPr marL="457200" indent="-457200">
              <a:buFontTx/>
              <a:buAutoNum type="alphaLcParenR" startAt="2"/>
            </a:pPr>
            <a:r>
              <a:rPr lang="fr-CH" dirty="0" err="1"/>
              <a:t>At</a:t>
            </a:r>
            <a:r>
              <a:rPr lang="fr-CH" dirty="0"/>
              <a:t> the flow rate of (a), </a:t>
            </a:r>
            <a:r>
              <a:rPr lang="fr-CH" dirty="0" err="1"/>
              <a:t>what</a:t>
            </a:r>
            <a:r>
              <a:rPr lang="fr-CH" dirty="0"/>
              <a:t> concentration of </a:t>
            </a:r>
            <a:r>
              <a:rPr lang="fr-CH" dirty="0" err="1"/>
              <a:t>ethanol</a:t>
            </a:r>
            <a:r>
              <a:rPr lang="fr-CH" dirty="0"/>
              <a:t> </a:t>
            </a:r>
            <a:r>
              <a:rPr lang="fr-CH" dirty="0" err="1"/>
              <a:t>is</a:t>
            </a:r>
            <a:r>
              <a:rPr lang="fr-CH" dirty="0"/>
              <a:t> </a:t>
            </a:r>
            <a:r>
              <a:rPr lang="fr-CH" dirty="0" err="1"/>
              <a:t>produced</a:t>
            </a:r>
            <a:r>
              <a:rPr lang="fr-CH" dirty="0"/>
              <a:t>?</a:t>
            </a:r>
          </a:p>
          <a:p>
            <a:pPr marL="457200" indent="-457200"/>
            <a:endParaRPr lang="fr-CH" dirty="0"/>
          </a:p>
          <a:p>
            <a:pPr marL="457200" indent="-457200"/>
            <a:r>
              <a:rPr lang="en-GB" dirty="0"/>
              <a:t>Following is known: </a:t>
            </a:r>
          </a:p>
          <a:p>
            <a:pPr marL="457200" indent="-457200"/>
            <a:r>
              <a:rPr lang="en-GB" dirty="0"/>
              <a:t>Y</a:t>
            </a:r>
            <a:r>
              <a:rPr lang="en-GB" baseline="-25000" dirty="0"/>
              <a:t>X/S</a:t>
            </a:r>
            <a:r>
              <a:rPr lang="en-GB" dirty="0"/>
              <a:t> = 0.06 g </a:t>
            </a:r>
            <a:r>
              <a:rPr lang="en-GB" dirty="0" err="1"/>
              <a:t>g</a:t>
            </a:r>
            <a:r>
              <a:rPr lang="en-GB" baseline="30000" dirty="0"/>
              <a:t>-1</a:t>
            </a:r>
            <a:r>
              <a:rPr lang="en-GB" dirty="0"/>
              <a:t>; Y</a:t>
            </a:r>
            <a:r>
              <a:rPr lang="en-GB" baseline="-25000" dirty="0"/>
              <a:t>P/X</a:t>
            </a:r>
            <a:r>
              <a:rPr lang="en-GB" dirty="0"/>
              <a:t> = 7.7 g </a:t>
            </a:r>
            <a:r>
              <a:rPr lang="en-GB" dirty="0" err="1"/>
              <a:t>g</a:t>
            </a:r>
            <a:r>
              <a:rPr lang="en-GB" baseline="30000" dirty="0"/>
              <a:t>-1</a:t>
            </a:r>
            <a:r>
              <a:rPr lang="en-GB" dirty="0"/>
              <a:t>; </a:t>
            </a:r>
            <a:r>
              <a:rPr lang="en-GB" dirty="0">
                <a:sym typeface="Symbol" pitchFamily="18" charset="2"/>
              </a:rPr>
              <a:t></a:t>
            </a:r>
            <a:r>
              <a:rPr lang="en-GB" baseline="-25000" dirty="0">
                <a:sym typeface="Symbol" pitchFamily="18" charset="2"/>
              </a:rPr>
              <a:t>max</a:t>
            </a:r>
            <a:r>
              <a:rPr lang="en-GB" dirty="0">
                <a:sym typeface="Symbol" pitchFamily="18" charset="2"/>
              </a:rPr>
              <a:t> = 0.3 h</a:t>
            </a:r>
            <a:r>
              <a:rPr lang="en-GB" baseline="30000" dirty="0">
                <a:sym typeface="Symbol" pitchFamily="18" charset="2"/>
              </a:rPr>
              <a:t>-1</a:t>
            </a:r>
            <a:r>
              <a:rPr lang="en-GB" dirty="0">
                <a:sym typeface="Symbol" pitchFamily="18" charset="2"/>
              </a:rPr>
              <a:t>; K</a:t>
            </a:r>
            <a:r>
              <a:rPr lang="en-GB" baseline="-25000" dirty="0">
                <a:sym typeface="Symbol" pitchFamily="18" charset="2"/>
              </a:rPr>
              <a:t>s</a:t>
            </a:r>
            <a:r>
              <a:rPr lang="en-GB" dirty="0">
                <a:sym typeface="Symbol" pitchFamily="18" charset="2"/>
              </a:rPr>
              <a:t> = 0.2 g L</a:t>
            </a:r>
            <a:r>
              <a:rPr lang="en-GB" baseline="30000" dirty="0">
                <a:sym typeface="Symbol" pitchFamily="18" charset="2"/>
              </a:rPr>
              <a:t>-1</a:t>
            </a:r>
            <a:r>
              <a:rPr lang="en-GB" dirty="0">
                <a:sym typeface="Symbol" pitchFamily="18" charset="2"/>
              </a:rPr>
              <a:t>; </a:t>
            </a:r>
          </a:p>
          <a:p>
            <a:pPr marL="457200" indent="-457200"/>
            <a:r>
              <a:rPr lang="en-GB" dirty="0">
                <a:sym typeface="Symbol" pitchFamily="18" charset="2"/>
              </a:rPr>
              <a:t>s</a:t>
            </a:r>
            <a:r>
              <a:rPr lang="en-GB" baseline="-25000" dirty="0">
                <a:sym typeface="Symbol" pitchFamily="18" charset="2"/>
              </a:rPr>
              <a:t>0</a:t>
            </a:r>
            <a:r>
              <a:rPr lang="en-GB" dirty="0">
                <a:sym typeface="Symbol" pitchFamily="18" charset="2"/>
              </a:rPr>
              <a:t> = 12 g L</a:t>
            </a:r>
            <a:r>
              <a:rPr lang="en-GB" baseline="30000" dirty="0">
                <a:sym typeface="Symbol" pitchFamily="18" charset="2"/>
              </a:rPr>
              <a:t>-1</a:t>
            </a:r>
            <a:r>
              <a:rPr lang="en-GB" dirty="0">
                <a:sym typeface="Symbol" pitchFamily="18" charset="2"/>
              </a:rPr>
              <a:t>; V = 60 m</a:t>
            </a:r>
            <a:r>
              <a:rPr lang="en-GB" baseline="30000" dirty="0">
                <a:sym typeface="Symbol" pitchFamily="18" charset="2"/>
              </a:rPr>
              <a:t>3</a:t>
            </a:r>
            <a:endParaRPr lang="en-GB" baseline="30000" dirty="0"/>
          </a:p>
        </p:txBody>
      </p:sp>
      <p:sp>
        <p:nvSpPr>
          <p:cNvPr id="6" name="TextBox 5"/>
          <p:cNvSpPr txBox="1"/>
          <p:nvPr/>
        </p:nvSpPr>
        <p:spPr>
          <a:xfrm>
            <a:off x="1187624" y="5445224"/>
            <a:ext cx="323678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AutoNum type="alphaLcParenR"/>
            </a:pPr>
            <a:r>
              <a:rPr lang="fr-CH" dirty="0"/>
              <a:t>D = 0.265 h</a:t>
            </a:r>
            <a:r>
              <a:rPr lang="fr-CH" baseline="30000" dirty="0"/>
              <a:t>-1</a:t>
            </a:r>
            <a:r>
              <a:rPr lang="fr-CH" dirty="0"/>
              <a:t> F=15.88 m</a:t>
            </a:r>
            <a:r>
              <a:rPr lang="fr-CH" baseline="30000" dirty="0"/>
              <a:t>3</a:t>
            </a:r>
            <a:r>
              <a:rPr lang="fr-CH" dirty="0"/>
              <a:t> h</a:t>
            </a:r>
            <a:r>
              <a:rPr lang="fr-CH" baseline="30000" dirty="0"/>
              <a:t>-1</a:t>
            </a:r>
          </a:p>
          <a:p>
            <a:pPr marL="342900" indent="-342900">
              <a:buAutoNum type="alphaLcParenR"/>
            </a:pPr>
            <a:r>
              <a:rPr lang="fr-CH" dirty="0"/>
              <a:t>x = 0.63 g L</a:t>
            </a:r>
            <a:r>
              <a:rPr lang="fr-CH" baseline="30000" dirty="0"/>
              <a:t>-1</a:t>
            </a:r>
          </a:p>
          <a:p>
            <a:pPr marL="342900" indent="-342900">
              <a:buAutoNum type="alphaLcParenR"/>
            </a:pPr>
            <a:r>
              <a:rPr lang="fr-CH" dirty="0"/>
              <a:t>c = 4.851 g L</a:t>
            </a:r>
            <a:r>
              <a:rPr lang="fr-CH" baseline="30000" dirty="0"/>
              <a:t>-1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 txBox="1">
            <a:spLocks noChangeArrowheads="1"/>
          </p:cNvSpPr>
          <p:nvPr/>
        </p:nvSpPr>
        <p:spPr>
          <a:xfrm>
            <a:off x="685800" y="127982"/>
            <a:ext cx="7772400" cy="1143000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CH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Task</a:t>
            </a:r>
            <a:r>
              <a:rPr kumimoji="0" lang="fr-CH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12: Application of </a:t>
            </a:r>
            <a:r>
              <a:rPr kumimoji="0" lang="fr-CH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chemostat</a:t>
            </a:r>
            <a:endParaRPr kumimoji="0" lang="en-GB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" name="Text Box 5"/>
          <p:cNvSpPr txBox="1">
            <a:spLocks noChangeArrowheads="1"/>
          </p:cNvSpPr>
          <p:nvPr/>
        </p:nvSpPr>
        <p:spPr bwMode="auto">
          <a:xfrm>
            <a:off x="214313" y="1109057"/>
            <a:ext cx="8929687" cy="56323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fr-CH" sz="1800" dirty="0"/>
              <a:t>A </a:t>
            </a:r>
            <a:r>
              <a:rPr lang="fr-CH" sz="1800" dirty="0" err="1"/>
              <a:t>bacterium</a:t>
            </a:r>
            <a:r>
              <a:rPr lang="fr-CH" sz="1800" dirty="0"/>
              <a:t> </a:t>
            </a:r>
            <a:r>
              <a:rPr lang="fr-CH" sz="1800" dirty="0" err="1"/>
              <a:t>is</a:t>
            </a:r>
            <a:r>
              <a:rPr lang="fr-CH" sz="1800" dirty="0"/>
              <a:t> </a:t>
            </a:r>
            <a:r>
              <a:rPr lang="fr-CH" sz="1800" dirty="0" err="1"/>
              <a:t>used</a:t>
            </a:r>
            <a:r>
              <a:rPr lang="fr-CH" sz="1800" dirty="0"/>
              <a:t> to </a:t>
            </a:r>
            <a:r>
              <a:rPr lang="fr-CH" sz="1800" dirty="0" err="1"/>
              <a:t>absorb</a:t>
            </a:r>
            <a:r>
              <a:rPr lang="fr-CH" sz="1800" dirty="0"/>
              <a:t> (</a:t>
            </a:r>
            <a:r>
              <a:rPr lang="fr-CH" sz="1800" dirty="0" err="1"/>
              <a:t>uptake</a:t>
            </a:r>
            <a:r>
              <a:rPr lang="fr-CH" sz="1800" dirty="0"/>
              <a:t>) uranium </a:t>
            </a:r>
            <a:r>
              <a:rPr lang="fr-CH" sz="1800" dirty="0" err="1"/>
              <a:t>from</a:t>
            </a:r>
            <a:r>
              <a:rPr lang="fr-CH" sz="1800" dirty="0"/>
              <a:t> </a:t>
            </a:r>
            <a:r>
              <a:rPr lang="fr-CH" sz="1800" dirty="0" err="1"/>
              <a:t>contaminated</a:t>
            </a:r>
            <a:r>
              <a:rPr lang="fr-CH" sz="1800" dirty="0"/>
              <a:t> water in a </a:t>
            </a:r>
            <a:r>
              <a:rPr lang="fr-CH" sz="1800" dirty="0" err="1"/>
              <a:t>continuous</a:t>
            </a:r>
            <a:r>
              <a:rPr lang="fr-CH" sz="1800" dirty="0"/>
              <a:t> </a:t>
            </a:r>
            <a:r>
              <a:rPr lang="fr-CH" sz="1800" dirty="0" err="1"/>
              <a:t>process</a:t>
            </a:r>
            <a:r>
              <a:rPr lang="fr-CH" sz="1800" dirty="0"/>
              <a:t> </a:t>
            </a:r>
            <a:r>
              <a:rPr lang="fr-CH" sz="1800" dirty="0" err="1"/>
              <a:t>operated</a:t>
            </a:r>
            <a:r>
              <a:rPr lang="fr-CH" sz="1800" dirty="0"/>
              <a:t> </a:t>
            </a:r>
            <a:r>
              <a:rPr lang="fr-CH" sz="1800" dirty="0" err="1"/>
              <a:t>at</a:t>
            </a:r>
            <a:r>
              <a:rPr lang="fr-CH" sz="1800" dirty="0"/>
              <a:t> </a:t>
            </a:r>
            <a:r>
              <a:rPr lang="fr-CH" sz="1800" dirty="0" err="1"/>
              <a:t>steady</a:t>
            </a:r>
            <a:r>
              <a:rPr lang="fr-CH" sz="1800" dirty="0"/>
              <a:t> state. It </a:t>
            </a:r>
            <a:r>
              <a:rPr lang="fr-CH" sz="1800" dirty="0" err="1"/>
              <a:t>incorporated</a:t>
            </a:r>
            <a:r>
              <a:rPr lang="fr-CH" sz="1800" dirty="0"/>
              <a:t> uranium </a:t>
            </a:r>
            <a:r>
              <a:rPr lang="fr-CH" sz="1800" dirty="0" err="1"/>
              <a:t>into</a:t>
            </a:r>
            <a:r>
              <a:rPr lang="fr-CH" sz="1800" dirty="0"/>
              <a:t> </a:t>
            </a:r>
            <a:r>
              <a:rPr lang="fr-CH" sz="1800" dirty="0" err="1"/>
              <a:t>cell</a:t>
            </a:r>
            <a:r>
              <a:rPr lang="fr-CH" sz="1800" dirty="0"/>
              <a:t> mass, </a:t>
            </a:r>
            <a:r>
              <a:rPr lang="fr-CH" sz="1800" dirty="0" err="1"/>
              <a:t>which</a:t>
            </a:r>
            <a:r>
              <a:rPr lang="fr-CH" sz="1800" dirty="0"/>
              <a:t> </a:t>
            </a:r>
            <a:r>
              <a:rPr lang="fr-CH" sz="1800" dirty="0" err="1"/>
              <a:t>is</a:t>
            </a:r>
            <a:r>
              <a:rPr lang="fr-CH" sz="1800" dirty="0"/>
              <a:t> </a:t>
            </a:r>
            <a:r>
              <a:rPr lang="fr-CH" sz="1800" dirty="0" err="1"/>
              <a:t>then</a:t>
            </a:r>
            <a:r>
              <a:rPr lang="fr-CH" sz="1800" dirty="0"/>
              <a:t> </a:t>
            </a:r>
            <a:r>
              <a:rPr lang="fr-CH" sz="1800" dirty="0" err="1"/>
              <a:t>removed</a:t>
            </a:r>
            <a:r>
              <a:rPr lang="fr-CH" sz="1800" dirty="0"/>
              <a:t> </a:t>
            </a:r>
            <a:r>
              <a:rPr lang="fr-CH" sz="1800" dirty="0" err="1"/>
              <a:t>from</a:t>
            </a:r>
            <a:r>
              <a:rPr lang="fr-CH" sz="1800" dirty="0"/>
              <a:t> the </a:t>
            </a:r>
            <a:r>
              <a:rPr lang="fr-CH" sz="1800" dirty="0" err="1"/>
              <a:t>bioreactor</a:t>
            </a:r>
            <a:r>
              <a:rPr lang="fr-CH" sz="1800" dirty="0"/>
              <a:t> as </a:t>
            </a:r>
            <a:r>
              <a:rPr lang="fr-CH" sz="1800" dirty="0" err="1"/>
              <a:t>solid</a:t>
            </a:r>
            <a:r>
              <a:rPr lang="fr-CH" sz="1800" dirty="0"/>
              <a:t> </a:t>
            </a:r>
            <a:r>
              <a:rPr lang="fr-CH" sz="1800" dirty="0" err="1"/>
              <a:t>waste</a:t>
            </a:r>
            <a:r>
              <a:rPr lang="fr-CH" sz="1800" dirty="0"/>
              <a:t>. The </a:t>
            </a:r>
            <a:r>
              <a:rPr lang="fr-CH" sz="1800" dirty="0" err="1"/>
              <a:t>advantage</a:t>
            </a:r>
            <a:r>
              <a:rPr lang="fr-CH" sz="1800" dirty="0"/>
              <a:t> of the </a:t>
            </a:r>
            <a:r>
              <a:rPr lang="fr-CH" sz="1800" dirty="0" err="1"/>
              <a:t>process</a:t>
            </a:r>
            <a:r>
              <a:rPr lang="fr-CH" sz="1800" dirty="0"/>
              <a:t> </a:t>
            </a:r>
            <a:r>
              <a:rPr lang="fr-CH" sz="1800" dirty="0" err="1"/>
              <a:t>is</a:t>
            </a:r>
            <a:r>
              <a:rPr lang="fr-CH" sz="1800" dirty="0"/>
              <a:t> in </a:t>
            </a:r>
            <a:r>
              <a:rPr lang="fr-CH" sz="1800" dirty="0" err="1"/>
              <a:t>converting</a:t>
            </a:r>
            <a:r>
              <a:rPr lang="fr-CH" sz="1800" dirty="0"/>
              <a:t> a </a:t>
            </a:r>
            <a:r>
              <a:rPr lang="fr-CH" sz="1800" dirty="0" err="1"/>
              <a:t>diluted</a:t>
            </a:r>
            <a:r>
              <a:rPr lang="fr-CH" sz="1800" dirty="0"/>
              <a:t> </a:t>
            </a:r>
            <a:r>
              <a:rPr lang="fr-CH" sz="1800" dirty="0" err="1"/>
              <a:t>contaminated</a:t>
            </a:r>
            <a:r>
              <a:rPr lang="fr-CH" sz="1800" dirty="0"/>
              <a:t> water </a:t>
            </a:r>
            <a:r>
              <a:rPr lang="fr-CH" sz="1800" dirty="0" err="1"/>
              <a:t>into</a:t>
            </a:r>
            <a:r>
              <a:rPr lang="fr-CH" sz="1800" dirty="0"/>
              <a:t> a </a:t>
            </a:r>
            <a:r>
              <a:rPr lang="fr-CH" sz="1800" dirty="0" err="1"/>
              <a:t>solid</a:t>
            </a:r>
            <a:r>
              <a:rPr lang="fr-CH" sz="1800" dirty="0"/>
              <a:t> </a:t>
            </a:r>
            <a:r>
              <a:rPr lang="fr-CH" sz="1800" dirty="0" err="1"/>
              <a:t>form</a:t>
            </a:r>
            <a:r>
              <a:rPr lang="fr-CH" sz="1800" dirty="0"/>
              <a:t> for </a:t>
            </a:r>
            <a:r>
              <a:rPr lang="fr-CH" sz="1800" dirty="0" err="1"/>
              <a:t>easier</a:t>
            </a:r>
            <a:r>
              <a:rPr lang="fr-CH" sz="1800" dirty="0"/>
              <a:t> </a:t>
            </a:r>
            <a:r>
              <a:rPr lang="fr-CH" sz="1800" dirty="0" err="1"/>
              <a:t>disposable</a:t>
            </a:r>
            <a:r>
              <a:rPr lang="fr-CH" sz="1800" dirty="0"/>
              <a:t>.</a:t>
            </a:r>
          </a:p>
          <a:p>
            <a:endParaRPr lang="fr-CH" sz="1800" dirty="0"/>
          </a:p>
          <a:p>
            <a:r>
              <a:rPr lang="fr-CH" sz="1800" dirty="0" err="1"/>
              <a:t>Methanol</a:t>
            </a:r>
            <a:r>
              <a:rPr lang="fr-CH" sz="1800" dirty="0"/>
              <a:t> </a:t>
            </a:r>
            <a:r>
              <a:rPr lang="fr-CH" sz="1800" dirty="0" err="1"/>
              <a:t>is</a:t>
            </a:r>
            <a:r>
              <a:rPr lang="fr-CH" sz="1800" dirty="0"/>
              <a:t> </a:t>
            </a:r>
            <a:r>
              <a:rPr lang="fr-CH" sz="1800" dirty="0" err="1"/>
              <a:t>added</a:t>
            </a:r>
            <a:r>
              <a:rPr lang="fr-CH" sz="1800" dirty="0"/>
              <a:t> to the </a:t>
            </a:r>
            <a:r>
              <a:rPr lang="fr-CH" sz="1800" dirty="0" err="1"/>
              <a:t>feed</a:t>
            </a:r>
            <a:r>
              <a:rPr lang="fr-CH" sz="1800" dirty="0"/>
              <a:t> water </a:t>
            </a:r>
            <a:r>
              <a:rPr lang="fr-CH" sz="1800" dirty="0" err="1"/>
              <a:t>stream</a:t>
            </a:r>
            <a:r>
              <a:rPr lang="fr-CH" sz="1800" dirty="0"/>
              <a:t> </a:t>
            </a:r>
            <a:r>
              <a:rPr lang="fr-CH" sz="1800" dirty="0" err="1"/>
              <a:t>at</a:t>
            </a:r>
            <a:r>
              <a:rPr lang="fr-CH" sz="1800" dirty="0"/>
              <a:t> a concentration of 5 g/l, </a:t>
            </a:r>
            <a:r>
              <a:rPr lang="fr-CH" sz="1800" dirty="0" err="1"/>
              <a:t>which</a:t>
            </a:r>
            <a:r>
              <a:rPr lang="fr-CH" sz="1800" dirty="0"/>
              <a:t> </a:t>
            </a:r>
            <a:r>
              <a:rPr lang="fr-CH" sz="1800" dirty="0" err="1"/>
              <a:t>also</a:t>
            </a:r>
            <a:r>
              <a:rPr lang="fr-CH" sz="1800" dirty="0"/>
              <a:t> </a:t>
            </a:r>
            <a:r>
              <a:rPr lang="fr-CH" sz="1800" dirty="0" err="1"/>
              <a:t>contains</a:t>
            </a:r>
            <a:r>
              <a:rPr lang="fr-CH" sz="1800" dirty="0"/>
              <a:t> 10 mg/l of uranium. The </a:t>
            </a:r>
            <a:r>
              <a:rPr lang="fr-CH" sz="1800" dirty="0" err="1"/>
              <a:t>biomass</a:t>
            </a:r>
            <a:r>
              <a:rPr lang="fr-CH" sz="1800" dirty="0"/>
              <a:t> </a:t>
            </a:r>
            <a:r>
              <a:rPr lang="fr-CH" sz="1800" dirty="0" err="1"/>
              <a:t>yield</a:t>
            </a:r>
            <a:r>
              <a:rPr lang="fr-CH" sz="1800" dirty="0"/>
              <a:t> on </a:t>
            </a:r>
            <a:r>
              <a:rPr lang="fr-CH" sz="1800" dirty="0" err="1"/>
              <a:t>methanol</a:t>
            </a:r>
            <a:r>
              <a:rPr lang="fr-CH" sz="1800" dirty="0"/>
              <a:t> </a:t>
            </a:r>
            <a:r>
              <a:rPr lang="fr-CH" sz="1800" dirty="0" err="1"/>
              <a:t>is</a:t>
            </a:r>
            <a:r>
              <a:rPr lang="fr-CH" sz="1800" dirty="0"/>
              <a:t> 0.6 g dry mass/g </a:t>
            </a:r>
            <a:r>
              <a:rPr lang="fr-CH" sz="1800" dirty="0" err="1"/>
              <a:t>methanol</a:t>
            </a:r>
            <a:r>
              <a:rPr lang="fr-CH" sz="1800" dirty="0"/>
              <a:t>. The </a:t>
            </a:r>
            <a:r>
              <a:rPr lang="fr-CH" sz="1800" dirty="0" err="1"/>
              <a:t>Ks</a:t>
            </a:r>
            <a:r>
              <a:rPr lang="fr-CH" sz="1800" dirty="0"/>
              <a:t> for </a:t>
            </a:r>
            <a:r>
              <a:rPr lang="fr-CH" sz="1800" dirty="0" err="1"/>
              <a:t>methanol</a:t>
            </a:r>
            <a:r>
              <a:rPr lang="fr-CH" sz="1800" dirty="0"/>
              <a:t> </a:t>
            </a:r>
            <a:r>
              <a:rPr lang="fr-CH" sz="1800" dirty="0" err="1"/>
              <a:t>is</a:t>
            </a:r>
            <a:r>
              <a:rPr lang="fr-CH" sz="1800" dirty="0"/>
              <a:t> 0.1 g/l, </a:t>
            </a:r>
            <a:r>
              <a:rPr lang="fr-CH" sz="1800" dirty="0" err="1"/>
              <a:t>while</a:t>
            </a:r>
            <a:r>
              <a:rPr lang="fr-CH" sz="1800" dirty="0"/>
              <a:t> the maximum </a:t>
            </a:r>
            <a:r>
              <a:rPr lang="fr-CH" sz="1800" dirty="0" err="1"/>
              <a:t>specific</a:t>
            </a:r>
            <a:r>
              <a:rPr lang="fr-CH" sz="1800" dirty="0"/>
              <a:t> </a:t>
            </a:r>
            <a:r>
              <a:rPr lang="fr-CH" sz="1800" dirty="0" err="1"/>
              <a:t>growth</a:t>
            </a:r>
            <a:r>
              <a:rPr lang="fr-CH" sz="1800" dirty="0"/>
              <a:t> rate </a:t>
            </a:r>
            <a:r>
              <a:rPr lang="fr-CH" sz="1800" dirty="0" err="1"/>
              <a:t>is</a:t>
            </a:r>
            <a:r>
              <a:rPr lang="fr-CH" sz="1800" dirty="0"/>
              <a:t> 0.345 </a:t>
            </a:r>
            <a:r>
              <a:rPr lang="fr-CH" sz="1800" dirty="0" err="1"/>
              <a:t>hr</a:t>
            </a:r>
            <a:r>
              <a:rPr lang="fr-CH" sz="1800" baseline="30000" dirty="0"/>
              <a:t>-1</a:t>
            </a:r>
            <a:r>
              <a:rPr lang="fr-CH" sz="1800" dirty="0"/>
              <a:t>. The absorption of uranium </a:t>
            </a:r>
            <a:r>
              <a:rPr lang="fr-CH" sz="1800" dirty="0" err="1"/>
              <a:t>follows</a:t>
            </a:r>
            <a:r>
              <a:rPr lang="fr-CH" sz="1800" dirty="0"/>
              <a:t> </a:t>
            </a:r>
            <a:r>
              <a:rPr lang="fr-CH" sz="1800" dirty="0" err="1"/>
              <a:t>zero</a:t>
            </a:r>
            <a:r>
              <a:rPr lang="fr-CH" sz="1800" dirty="0"/>
              <a:t> </a:t>
            </a:r>
            <a:r>
              <a:rPr lang="fr-CH" sz="1800" dirty="0" err="1"/>
              <a:t>order</a:t>
            </a:r>
            <a:r>
              <a:rPr lang="fr-CH" sz="1800" dirty="0"/>
              <a:t> </a:t>
            </a:r>
            <a:r>
              <a:rPr lang="fr-CH" sz="1800" dirty="0" err="1"/>
              <a:t>kinetics</a:t>
            </a:r>
            <a:r>
              <a:rPr lang="fr-CH" sz="1800" dirty="0"/>
              <a:t> </a:t>
            </a:r>
            <a:r>
              <a:rPr lang="fr-CH" sz="1800" dirty="0" err="1"/>
              <a:t>with</a:t>
            </a:r>
            <a:r>
              <a:rPr lang="fr-CH" sz="1800" dirty="0"/>
              <a:t> respect to uranium concentration. The absorption </a:t>
            </a:r>
            <a:r>
              <a:rPr lang="fr-CH" sz="1800" dirty="0" err="1"/>
              <a:t>kinetics</a:t>
            </a:r>
            <a:r>
              <a:rPr lang="fr-CH" sz="1800" dirty="0"/>
              <a:t> </a:t>
            </a:r>
            <a:r>
              <a:rPr lang="fr-CH" sz="1800" dirty="0" err="1"/>
              <a:t>can</a:t>
            </a:r>
            <a:r>
              <a:rPr lang="fr-CH" sz="1800" dirty="0"/>
              <a:t> </a:t>
            </a:r>
            <a:r>
              <a:rPr lang="fr-CH" sz="1800" dirty="0" err="1"/>
              <a:t>thus</a:t>
            </a:r>
            <a:r>
              <a:rPr lang="fr-CH" sz="1800" dirty="0"/>
              <a:t> </a:t>
            </a:r>
            <a:r>
              <a:rPr lang="fr-CH" sz="1800" dirty="0" err="1"/>
              <a:t>be</a:t>
            </a:r>
            <a:r>
              <a:rPr lang="fr-CH" sz="1800" dirty="0"/>
              <a:t> </a:t>
            </a:r>
            <a:r>
              <a:rPr lang="fr-CH" sz="1800" dirty="0" err="1"/>
              <a:t>described</a:t>
            </a:r>
            <a:r>
              <a:rPr lang="fr-CH" sz="1800" dirty="0"/>
              <a:t> as R=-</a:t>
            </a:r>
            <a:r>
              <a:rPr lang="fr-CH" sz="1800" dirty="0" err="1"/>
              <a:t>kx</a:t>
            </a:r>
            <a:endParaRPr lang="fr-CH" sz="1800" dirty="0"/>
          </a:p>
          <a:p>
            <a:endParaRPr lang="fr-CH" sz="1800" dirty="0"/>
          </a:p>
          <a:p>
            <a:r>
              <a:rPr lang="fr-CH" sz="1800" dirty="0" err="1"/>
              <a:t>Where</a:t>
            </a:r>
            <a:r>
              <a:rPr lang="fr-CH" sz="1800" dirty="0"/>
              <a:t> R </a:t>
            </a:r>
            <a:r>
              <a:rPr lang="fr-CH" sz="1800" dirty="0" err="1"/>
              <a:t>is</a:t>
            </a:r>
            <a:r>
              <a:rPr lang="fr-CH" sz="1800" dirty="0"/>
              <a:t> the absorption rate and x </a:t>
            </a:r>
            <a:r>
              <a:rPr lang="fr-CH" sz="1800" dirty="0" err="1"/>
              <a:t>is</a:t>
            </a:r>
            <a:r>
              <a:rPr lang="fr-CH" sz="1800" dirty="0"/>
              <a:t> the </a:t>
            </a:r>
            <a:r>
              <a:rPr lang="fr-CH" sz="1800" dirty="0" err="1"/>
              <a:t>cell</a:t>
            </a:r>
            <a:r>
              <a:rPr lang="fr-CH" sz="1800" dirty="0"/>
              <a:t> concentration. </a:t>
            </a:r>
            <a:r>
              <a:rPr lang="fr-CH" sz="1800" dirty="0" err="1"/>
              <a:t>Because</a:t>
            </a:r>
            <a:r>
              <a:rPr lang="fr-CH" sz="1800" dirty="0"/>
              <a:t> of the </a:t>
            </a:r>
            <a:r>
              <a:rPr lang="fr-CH" sz="1800" dirty="0" err="1"/>
              <a:t>environmental</a:t>
            </a:r>
            <a:r>
              <a:rPr lang="fr-CH" sz="1800" dirty="0"/>
              <a:t> </a:t>
            </a:r>
            <a:r>
              <a:rPr lang="fr-CH" sz="1800" dirty="0" err="1"/>
              <a:t>concern</a:t>
            </a:r>
            <a:r>
              <a:rPr lang="fr-CH" sz="1800" dirty="0"/>
              <a:t> the </a:t>
            </a:r>
            <a:r>
              <a:rPr lang="fr-CH" sz="1800" dirty="0" err="1"/>
              <a:t>discharge</a:t>
            </a:r>
            <a:r>
              <a:rPr lang="fr-CH" sz="1800" dirty="0"/>
              <a:t> </a:t>
            </a:r>
            <a:r>
              <a:rPr lang="fr-CH" sz="1800" dirty="0" err="1"/>
              <a:t>methanol</a:t>
            </a:r>
            <a:r>
              <a:rPr lang="fr-CH" sz="1800" dirty="0"/>
              <a:t> concentration has to </a:t>
            </a:r>
            <a:r>
              <a:rPr lang="fr-CH" sz="1800" dirty="0" err="1"/>
              <a:t>be</a:t>
            </a:r>
            <a:r>
              <a:rPr lang="fr-CH" sz="1800" dirty="0"/>
              <a:t> no </a:t>
            </a:r>
            <a:r>
              <a:rPr lang="fr-CH" sz="1800" dirty="0" err="1"/>
              <a:t>higher</a:t>
            </a:r>
            <a:r>
              <a:rPr lang="fr-CH" sz="1800" dirty="0"/>
              <a:t> </a:t>
            </a:r>
            <a:r>
              <a:rPr lang="fr-CH" sz="1800" dirty="0" err="1"/>
              <a:t>than</a:t>
            </a:r>
            <a:r>
              <a:rPr lang="fr-CH" sz="1800" dirty="0"/>
              <a:t> 0.05 g/l, </a:t>
            </a:r>
            <a:r>
              <a:rPr lang="fr-CH" sz="1800" dirty="0" err="1"/>
              <a:t>while</a:t>
            </a:r>
            <a:r>
              <a:rPr lang="fr-CH" sz="1800" dirty="0"/>
              <a:t> the </a:t>
            </a:r>
            <a:r>
              <a:rPr lang="fr-CH" sz="1800" dirty="0" err="1"/>
              <a:t>target</a:t>
            </a:r>
            <a:r>
              <a:rPr lang="fr-CH" sz="1800" dirty="0"/>
              <a:t> uranium concentration </a:t>
            </a:r>
            <a:r>
              <a:rPr lang="fr-CH" sz="1800" dirty="0" err="1"/>
              <a:t>at</a:t>
            </a:r>
            <a:r>
              <a:rPr lang="fr-CH" sz="1800" dirty="0"/>
              <a:t> </a:t>
            </a:r>
            <a:r>
              <a:rPr lang="fr-CH" sz="1800" dirty="0" err="1"/>
              <a:t>discharge</a:t>
            </a:r>
            <a:r>
              <a:rPr lang="fr-CH" sz="1800" dirty="0"/>
              <a:t> </a:t>
            </a:r>
            <a:r>
              <a:rPr lang="fr-CH" sz="1800" dirty="0" err="1"/>
              <a:t>is</a:t>
            </a:r>
            <a:r>
              <a:rPr lang="fr-CH" sz="1800" dirty="0"/>
              <a:t> 0.5 mg/l. It has been </a:t>
            </a:r>
            <a:r>
              <a:rPr lang="fr-CH" sz="1800" dirty="0" err="1"/>
              <a:t>assumed</a:t>
            </a:r>
            <a:r>
              <a:rPr lang="fr-CH" sz="1800" dirty="0"/>
              <a:t> </a:t>
            </a:r>
            <a:r>
              <a:rPr lang="fr-CH" sz="1800" dirty="0" err="1"/>
              <a:t>that</a:t>
            </a:r>
            <a:r>
              <a:rPr lang="fr-CH" sz="1800" dirty="0"/>
              <a:t> about 0.5 g uranium </a:t>
            </a:r>
            <a:r>
              <a:rPr lang="fr-CH" sz="1800" dirty="0" err="1"/>
              <a:t>can</a:t>
            </a:r>
            <a:r>
              <a:rPr lang="fr-CH" sz="1800" dirty="0"/>
              <a:t> </a:t>
            </a:r>
            <a:r>
              <a:rPr lang="fr-CH" sz="1800" dirty="0" err="1"/>
              <a:t>be</a:t>
            </a:r>
            <a:r>
              <a:rPr lang="fr-CH" sz="1800" dirty="0"/>
              <a:t> </a:t>
            </a:r>
            <a:r>
              <a:rPr lang="fr-CH" sz="1800" dirty="0" err="1"/>
              <a:t>bound</a:t>
            </a:r>
            <a:r>
              <a:rPr lang="fr-CH" sz="1800" dirty="0"/>
              <a:t> by one gram </a:t>
            </a:r>
            <a:r>
              <a:rPr lang="fr-CH" sz="1800" dirty="0" err="1"/>
              <a:t>biomass</a:t>
            </a:r>
            <a:r>
              <a:rPr lang="fr-CH" sz="1800" dirty="0"/>
              <a:t>. </a:t>
            </a:r>
          </a:p>
          <a:p>
            <a:endParaRPr lang="fr-CH" sz="1800" dirty="0"/>
          </a:p>
          <a:p>
            <a:r>
              <a:rPr lang="fr-CH" sz="1800" dirty="0" err="1"/>
              <a:t>What</a:t>
            </a:r>
            <a:r>
              <a:rPr lang="fr-CH" sz="1800" dirty="0"/>
              <a:t> </a:t>
            </a:r>
            <a:r>
              <a:rPr lang="fr-CH" sz="1800" dirty="0" err="1"/>
              <a:t>is</a:t>
            </a:r>
            <a:r>
              <a:rPr lang="fr-CH" sz="1800" dirty="0"/>
              <a:t> the value of the </a:t>
            </a:r>
            <a:r>
              <a:rPr lang="fr-CH" sz="1800" dirty="0" err="1"/>
              <a:t>reaction</a:t>
            </a:r>
            <a:r>
              <a:rPr lang="fr-CH" sz="1800" dirty="0"/>
              <a:t> rate constant for absorption </a:t>
            </a:r>
            <a:r>
              <a:rPr lang="fr-CH" sz="1800" dirty="0" err="1"/>
              <a:t>that</a:t>
            </a:r>
            <a:r>
              <a:rPr lang="fr-CH" sz="1800" dirty="0"/>
              <a:t> </a:t>
            </a:r>
            <a:r>
              <a:rPr lang="fr-CH" sz="1800" dirty="0" err="1"/>
              <a:t>will</a:t>
            </a:r>
            <a:r>
              <a:rPr lang="fr-CH" sz="1800" dirty="0"/>
              <a:t> </a:t>
            </a:r>
            <a:r>
              <a:rPr lang="fr-CH" sz="1800" dirty="0" err="1"/>
              <a:t>allow</a:t>
            </a:r>
            <a:r>
              <a:rPr lang="fr-CH" sz="1800" dirty="0"/>
              <a:t> the uranium to </a:t>
            </a:r>
            <a:r>
              <a:rPr lang="fr-CH" sz="1800" dirty="0" err="1"/>
              <a:t>be</a:t>
            </a:r>
            <a:r>
              <a:rPr lang="fr-CH" sz="1800" dirty="0"/>
              <a:t> </a:t>
            </a:r>
            <a:r>
              <a:rPr lang="fr-CH" sz="1800" dirty="0" err="1"/>
              <a:t>discharged</a:t>
            </a:r>
            <a:r>
              <a:rPr lang="fr-CH" sz="1800" dirty="0"/>
              <a:t> in a </a:t>
            </a:r>
            <a:r>
              <a:rPr lang="fr-CH" sz="1800" dirty="0" err="1"/>
              <a:t>continuous</a:t>
            </a:r>
            <a:r>
              <a:rPr lang="fr-CH" sz="1800" dirty="0"/>
              <a:t> culture?</a:t>
            </a:r>
          </a:p>
          <a:p>
            <a:r>
              <a:rPr lang="fr-CH" sz="1800" dirty="0"/>
              <a:t>As </a:t>
            </a:r>
            <a:r>
              <a:rPr lang="fr-CH" sz="1800" dirty="0" err="1"/>
              <a:t>it</a:t>
            </a:r>
            <a:r>
              <a:rPr lang="fr-CH" sz="1800" dirty="0"/>
              <a:t> </a:t>
            </a:r>
            <a:r>
              <a:rPr lang="fr-CH" sz="1800" dirty="0" err="1"/>
              <a:t>turns</a:t>
            </a:r>
            <a:r>
              <a:rPr lang="fr-CH" sz="1800" dirty="0"/>
              <a:t> out, the absorption rate constant </a:t>
            </a:r>
            <a:r>
              <a:rPr lang="fr-CH" sz="1800" dirty="0" err="1"/>
              <a:t>is</a:t>
            </a:r>
            <a:r>
              <a:rPr lang="fr-CH" sz="1800" dirty="0"/>
              <a:t> </a:t>
            </a:r>
            <a:r>
              <a:rPr lang="fr-CH" sz="1800" dirty="0" err="1"/>
              <a:t>only</a:t>
            </a:r>
            <a:r>
              <a:rPr lang="fr-CH" sz="1800" dirty="0"/>
              <a:t> </a:t>
            </a:r>
            <a:r>
              <a:rPr lang="fr-CH" sz="1800" dirty="0" err="1"/>
              <a:t>half</a:t>
            </a:r>
            <a:r>
              <a:rPr lang="fr-CH" sz="1800" dirty="0"/>
              <a:t> of the </a:t>
            </a:r>
            <a:r>
              <a:rPr lang="fr-CH" sz="1800" dirty="0" err="1"/>
              <a:t>needed</a:t>
            </a:r>
            <a:r>
              <a:rPr lang="fr-CH" sz="1800" dirty="0"/>
              <a:t> to </a:t>
            </a:r>
            <a:r>
              <a:rPr lang="fr-CH" sz="1800" dirty="0" err="1"/>
              <a:t>accomplish</a:t>
            </a:r>
            <a:r>
              <a:rPr lang="fr-CH" sz="1800" dirty="0"/>
              <a:t> the </a:t>
            </a:r>
            <a:r>
              <a:rPr lang="fr-CH" sz="1800" dirty="0" err="1"/>
              <a:t>decontamination</a:t>
            </a:r>
            <a:r>
              <a:rPr lang="fr-CH" sz="1800" dirty="0"/>
              <a:t> </a:t>
            </a:r>
            <a:r>
              <a:rPr lang="fr-CH" sz="1800" dirty="0" err="1"/>
              <a:t>process</a:t>
            </a:r>
            <a:r>
              <a:rPr lang="fr-CH" sz="1800" dirty="0"/>
              <a:t>. </a:t>
            </a:r>
            <a:r>
              <a:rPr lang="fr-CH" sz="1800" dirty="0" err="1"/>
              <a:t>What</a:t>
            </a:r>
            <a:r>
              <a:rPr lang="fr-CH" sz="1800" dirty="0"/>
              <a:t> </a:t>
            </a:r>
            <a:r>
              <a:rPr lang="fr-CH" sz="1800" dirty="0" err="1"/>
              <a:t>will</a:t>
            </a:r>
            <a:r>
              <a:rPr lang="fr-CH" sz="1800" dirty="0"/>
              <a:t> </a:t>
            </a:r>
            <a:r>
              <a:rPr lang="fr-CH" sz="1800" dirty="0" err="1"/>
              <a:t>you</a:t>
            </a:r>
            <a:r>
              <a:rPr lang="fr-CH" sz="1800" dirty="0"/>
              <a:t> do to </a:t>
            </a:r>
            <a:r>
              <a:rPr lang="fr-CH" sz="1800" dirty="0" err="1"/>
              <a:t>meet</a:t>
            </a:r>
            <a:r>
              <a:rPr lang="fr-CH" sz="1800" dirty="0"/>
              <a:t> the </a:t>
            </a:r>
            <a:r>
              <a:rPr lang="fr-CH" sz="1800" dirty="0" err="1"/>
              <a:t>discharge</a:t>
            </a:r>
            <a:r>
              <a:rPr lang="fr-CH" sz="1800" dirty="0"/>
              <a:t> </a:t>
            </a:r>
            <a:r>
              <a:rPr lang="fr-CH" sz="1800" dirty="0" err="1"/>
              <a:t>regulation</a:t>
            </a:r>
            <a:r>
              <a:rPr lang="fr-CH" sz="1800" dirty="0"/>
              <a:t>?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11560" y="980728"/>
            <a:ext cx="2603598" cy="258532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CH" dirty="0" err="1">
                <a:latin typeface="Arial" pitchFamily="34" charset="0"/>
                <a:cs typeface="Arial" pitchFamily="34" charset="0"/>
              </a:rPr>
              <a:t>MeOH</a:t>
            </a:r>
            <a:r>
              <a:rPr lang="fr-CH" dirty="0">
                <a:latin typeface="Arial" pitchFamily="34" charset="0"/>
                <a:cs typeface="Arial" pitchFamily="34" charset="0"/>
              </a:rPr>
              <a:t>: 5 g L</a:t>
            </a:r>
            <a:r>
              <a:rPr lang="fr-CH" baseline="30000" dirty="0">
                <a:latin typeface="Arial" pitchFamily="34" charset="0"/>
                <a:cs typeface="Arial" pitchFamily="34" charset="0"/>
              </a:rPr>
              <a:t>-1</a:t>
            </a:r>
          </a:p>
          <a:p>
            <a:r>
              <a:rPr lang="fr-CH" dirty="0">
                <a:latin typeface="Arial" pitchFamily="34" charset="0"/>
                <a:cs typeface="Arial" pitchFamily="34" charset="0"/>
              </a:rPr>
              <a:t>Uranium in: 0.01 g L</a:t>
            </a:r>
            <a:r>
              <a:rPr lang="fr-CH" baseline="30000" dirty="0">
                <a:latin typeface="Arial" pitchFamily="34" charset="0"/>
                <a:cs typeface="Arial" pitchFamily="34" charset="0"/>
              </a:rPr>
              <a:t>-1</a:t>
            </a:r>
          </a:p>
          <a:p>
            <a:r>
              <a:rPr lang="fr-CH" dirty="0">
                <a:latin typeface="Arial" pitchFamily="34" charset="0"/>
                <a:cs typeface="Arial" pitchFamily="34" charset="0"/>
              </a:rPr>
              <a:t>Uranium out: 0.5 mg L</a:t>
            </a:r>
            <a:r>
              <a:rPr lang="fr-CH" baseline="30000" dirty="0">
                <a:latin typeface="Arial" pitchFamily="34" charset="0"/>
                <a:cs typeface="Arial" pitchFamily="34" charset="0"/>
              </a:rPr>
              <a:t>-1</a:t>
            </a:r>
          </a:p>
          <a:p>
            <a:r>
              <a:rPr lang="fr-CH" dirty="0">
                <a:latin typeface="Arial" pitchFamily="34" charset="0"/>
                <a:cs typeface="Arial" pitchFamily="34" charset="0"/>
              </a:rPr>
              <a:t>Y</a:t>
            </a:r>
            <a:r>
              <a:rPr lang="fr-CH" baseline="-25000" dirty="0">
                <a:latin typeface="Arial" pitchFamily="34" charset="0"/>
                <a:cs typeface="Arial" pitchFamily="34" charset="0"/>
              </a:rPr>
              <a:t>X/</a:t>
            </a:r>
            <a:r>
              <a:rPr lang="fr-CH" baseline="-25000" dirty="0" err="1">
                <a:latin typeface="Arial" pitchFamily="34" charset="0"/>
                <a:cs typeface="Arial" pitchFamily="34" charset="0"/>
              </a:rPr>
              <a:t>MeOH</a:t>
            </a:r>
            <a:r>
              <a:rPr lang="fr-CH" dirty="0">
                <a:latin typeface="Arial" pitchFamily="34" charset="0"/>
                <a:cs typeface="Arial" pitchFamily="34" charset="0"/>
              </a:rPr>
              <a:t>: 0.6 g g</a:t>
            </a:r>
            <a:r>
              <a:rPr lang="fr-CH" baseline="30000" dirty="0">
                <a:latin typeface="Arial" pitchFamily="34" charset="0"/>
                <a:cs typeface="Arial" pitchFamily="34" charset="0"/>
              </a:rPr>
              <a:t>-1</a:t>
            </a:r>
          </a:p>
          <a:p>
            <a:r>
              <a:rPr lang="fr-CH" dirty="0" err="1">
                <a:latin typeface="Arial" pitchFamily="34" charset="0"/>
                <a:cs typeface="Arial" pitchFamily="34" charset="0"/>
              </a:rPr>
              <a:t>Ks</a:t>
            </a:r>
            <a:r>
              <a:rPr lang="fr-CH" dirty="0">
                <a:latin typeface="Arial" pitchFamily="34" charset="0"/>
                <a:cs typeface="Arial" pitchFamily="34" charset="0"/>
              </a:rPr>
              <a:t>: 0.1 g L</a:t>
            </a:r>
            <a:r>
              <a:rPr lang="fr-CH" baseline="30000" dirty="0">
                <a:latin typeface="Arial" pitchFamily="34" charset="0"/>
                <a:cs typeface="Arial" pitchFamily="34" charset="0"/>
              </a:rPr>
              <a:t>-1</a:t>
            </a:r>
          </a:p>
          <a:p>
            <a:r>
              <a:rPr lang="fr-CH" dirty="0" err="1">
                <a:latin typeface="Symbol" pitchFamily="18" charset="2"/>
                <a:cs typeface="Arial" pitchFamily="34" charset="0"/>
              </a:rPr>
              <a:t>m</a:t>
            </a:r>
            <a:r>
              <a:rPr lang="fr-CH" baseline="-25000" dirty="0" err="1">
                <a:latin typeface="Arial" pitchFamily="34" charset="0"/>
                <a:cs typeface="Arial" pitchFamily="34" charset="0"/>
              </a:rPr>
              <a:t>max</a:t>
            </a:r>
            <a:r>
              <a:rPr lang="fr-CH" dirty="0">
                <a:latin typeface="Arial" pitchFamily="34" charset="0"/>
                <a:cs typeface="Arial" pitchFamily="34" charset="0"/>
              </a:rPr>
              <a:t>: 0.345 h</a:t>
            </a:r>
            <a:r>
              <a:rPr lang="fr-CH" baseline="30000" dirty="0">
                <a:latin typeface="Arial" pitchFamily="34" charset="0"/>
                <a:cs typeface="Arial" pitchFamily="34" charset="0"/>
              </a:rPr>
              <a:t>-1</a:t>
            </a:r>
          </a:p>
          <a:p>
            <a:r>
              <a:rPr lang="fr-CH" dirty="0">
                <a:latin typeface="Arial" pitchFamily="34" charset="0"/>
                <a:cs typeface="Arial" pitchFamily="34" charset="0"/>
              </a:rPr>
              <a:t>s &lt; 0.05 g L</a:t>
            </a:r>
            <a:r>
              <a:rPr lang="fr-CH" baseline="30000" dirty="0">
                <a:latin typeface="Arial" pitchFamily="34" charset="0"/>
                <a:cs typeface="Arial" pitchFamily="34" charset="0"/>
              </a:rPr>
              <a:t>-1</a:t>
            </a:r>
          </a:p>
          <a:p>
            <a:r>
              <a:rPr lang="fr-CH" dirty="0">
                <a:latin typeface="Arial" pitchFamily="34" charset="0"/>
                <a:cs typeface="Arial" pitchFamily="34" charset="0"/>
              </a:rPr>
              <a:t>R = -</a:t>
            </a:r>
            <a:r>
              <a:rPr lang="fr-CH" dirty="0" err="1">
                <a:latin typeface="Arial" pitchFamily="34" charset="0"/>
                <a:cs typeface="Arial" pitchFamily="34" charset="0"/>
              </a:rPr>
              <a:t>kx</a:t>
            </a:r>
            <a:endParaRPr lang="fr-CH" dirty="0">
              <a:latin typeface="Arial" pitchFamily="34" charset="0"/>
              <a:cs typeface="Arial" pitchFamily="34" charset="0"/>
            </a:endParaRPr>
          </a:p>
          <a:p>
            <a:r>
              <a:rPr lang="fr-CH" dirty="0">
                <a:latin typeface="Arial" pitchFamily="34" charset="0"/>
                <a:cs typeface="Arial" pitchFamily="34" charset="0"/>
              </a:rPr>
              <a:t>Y</a:t>
            </a:r>
            <a:r>
              <a:rPr lang="fr-CH" baseline="-25000" dirty="0">
                <a:latin typeface="Arial" pitchFamily="34" charset="0"/>
                <a:cs typeface="Arial" pitchFamily="34" charset="0"/>
              </a:rPr>
              <a:t>U/X</a:t>
            </a:r>
            <a:r>
              <a:rPr lang="fr-CH" dirty="0">
                <a:latin typeface="Arial" pitchFamily="34" charset="0"/>
                <a:cs typeface="Arial" pitchFamily="34" charset="0"/>
              </a:rPr>
              <a:t>: 0.5 mg g</a:t>
            </a:r>
            <a:r>
              <a:rPr lang="fr-CH" baseline="30000" dirty="0">
                <a:latin typeface="Arial" pitchFamily="34" charset="0"/>
                <a:cs typeface="Arial" pitchFamily="34" charset="0"/>
              </a:rPr>
              <a:t>-1</a:t>
            </a:r>
          </a:p>
        </p:txBody>
      </p:sp>
      <p:graphicFrame>
        <p:nvGraphicFramePr>
          <p:cNvPr id="1026" name="Object 7"/>
          <p:cNvGraphicFramePr>
            <a:graphicFrameLocks noChangeAspect="1"/>
          </p:cNvGraphicFramePr>
          <p:nvPr/>
        </p:nvGraphicFramePr>
        <p:xfrm>
          <a:off x="3203848" y="908720"/>
          <a:ext cx="2160637" cy="75850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231560" imgH="431640" progId="Equation.3">
                  <p:embed/>
                </p:oleObj>
              </mc:Choice>
              <mc:Fallback>
                <p:oleObj name="Equation" r:id="rId2" imgW="1231560" imgH="4316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3848" y="908720"/>
                        <a:ext cx="2160637" cy="75850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3" name="Group 2"/>
          <p:cNvGrpSpPr/>
          <p:nvPr/>
        </p:nvGrpSpPr>
        <p:grpSpPr>
          <a:xfrm>
            <a:off x="5796136" y="1103307"/>
            <a:ext cx="1927716" cy="369332"/>
            <a:chOff x="5796136" y="1103307"/>
            <a:chExt cx="1927716" cy="369332"/>
          </a:xfrm>
        </p:grpSpPr>
        <p:sp>
          <p:nvSpPr>
            <p:cNvPr id="4" name="Right Arrow 3"/>
            <p:cNvSpPr/>
            <p:nvPr/>
          </p:nvSpPr>
          <p:spPr>
            <a:xfrm>
              <a:off x="5796136" y="1215965"/>
              <a:ext cx="432048" cy="144016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H"/>
            </a:p>
          </p:txBody>
        </p:sp>
        <p:sp>
          <p:nvSpPr>
            <p:cNvPr id="5" name="TextBox 4"/>
            <p:cNvSpPr txBox="1"/>
            <p:nvPr/>
          </p:nvSpPr>
          <p:spPr>
            <a:xfrm>
              <a:off x="6349758" y="1103307"/>
              <a:ext cx="137409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CH" dirty="0"/>
                <a:t>D = 0.115 h</a:t>
              </a:r>
              <a:r>
                <a:rPr lang="fr-CH" baseline="30000" dirty="0"/>
                <a:t>-1</a:t>
              </a:r>
            </a:p>
          </p:txBody>
        </p:sp>
      </p:grpSp>
      <p:graphicFrame>
        <p:nvGraphicFramePr>
          <p:cNvPr id="1027" name="Object 5"/>
          <p:cNvGraphicFramePr>
            <a:graphicFrameLocks noChangeAspect="1"/>
          </p:cNvGraphicFramePr>
          <p:nvPr/>
        </p:nvGraphicFramePr>
        <p:xfrm>
          <a:off x="3203848" y="1916832"/>
          <a:ext cx="2375967" cy="798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434960" imgH="482400" progId="Equation.3">
                  <p:embed/>
                </p:oleObj>
              </mc:Choice>
              <mc:Fallback>
                <p:oleObj name="Equation" r:id="rId4" imgW="1434960" imgH="4824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3848" y="1916832"/>
                        <a:ext cx="2375967" cy="7989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6" name="Group 5"/>
          <p:cNvGrpSpPr/>
          <p:nvPr/>
        </p:nvGrpSpPr>
        <p:grpSpPr>
          <a:xfrm>
            <a:off x="5796136" y="2131653"/>
            <a:ext cx="1927716" cy="369332"/>
            <a:chOff x="5796136" y="2131653"/>
            <a:chExt cx="1927716" cy="369332"/>
          </a:xfrm>
        </p:grpSpPr>
        <p:sp>
          <p:nvSpPr>
            <p:cNvPr id="7" name="Right Arrow 6"/>
            <p:cNvSpPr/>
            <p:nvPr/>
          </p:nvSpPr>
          <p:spPr>
            <a:xfrm>
              <a:off x="5796136" y="2244311"/>
              <a:ext cx="432048" cy="144016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H"/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6372200" y="2131653"/>
              <a:ext cx="135165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CH" dirty="0"/>
                <a:t>x = 2.97 g L</a:t>
              </a:r>
              <a:r>
                <a:rPr lang="fr-CH" baseline="30000" dirty="0"/>
                <a:t>-1</a:t>
              </a:r>
            </a:p>
          </p:txBody>
        </p:sp>
      </p:grpSp>
      <p:sp>
        <p:nvSpPr>
          <p:cNvPr id="10" name="TextBox 9"/>
          <p:cNvSpPr txBox="1"/>
          <p:nvPr/>
        </p:nvSpPr>
        <p:spPr>
          <a:xfrm>
            <a:off x="3203848" y="2780928"/>
            <a:ext cx="54006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dirty="0" err="1"/>
              <a:t>With</a:t>
            </a:r>
            <a:r>
              <a:rPr lang="fr-CH" dirty="0"/>
              <a:t> the </a:t>
            </a:r>
            <a:r>
              <a:rPr lang="fr-CH" dirty="0" err="1"/>
              <a:t>biomass</a:t>
            </a:r>
            <a:r>
              <a:rPr lang="fr-CH" dirty="0"/>
              <a:t> of 2.97 g L</a:t>
            </a:r>
            <a:r>
              <a:rPr lang="fr-CH" baseline="30000" dirty="0"/>
              <a:t>-1</a:t>
            </a:r>
            <a:r>
              <a:rPr lang="fr-CH" dirty="0"/>
              <a:t> about 1.485 mg of uranium </a:t>
            </a:r>
            <a:r>
              <a:rPr lang="fr-CH" dirty="0" err="1"/>
              <a:t>could</a:t>
            </a:r>
            <a:r>
              <a:rPr lang="fr-CH" dirty="0"/>
              <a:t> </a:t>
            </a:r>
            <a:r>
              <a:rPr lang="fr-CH" dirty="0" err="1"/>
              <a:t>be</a:t>
            </a:r>
            <a:r>
              <a:rPr lang="fr-CH" dirty="0"/>
              <a:t> </a:t>
            </a:r>
            <a:r>
              <a:rPr lang="fr-CH" dirty="0" err="1"/>
              <a:t>removed</a:t>
            </a:r>
            <a:r>
              <a:rPr lang="fr-CH" dirty="0"/>
              <a:t>. </a:t>
            </a:r>
            <a:r>
              <a:rPr lang="fr-CH" dirty="0" err="1"/>
              <a:t>However</a:t>
            </a:r>
            <a:r>
              <a:rPr lang="fr-CH" dirty="0"/>
              <a:t>, </a:t>
            </a:r>
            <a:r>
              <a:rPr lang="fr-CH" dirty="0" err="1"/>
              <a:t>this</a:t>
            </a:r>
            <a:r>
              <a:rPr lang="fr-CH" dirty="0"/>
              <a:t> </a:t>
            </a:r>
            <a:r>
              <a:rPr lang="fr-CH" dirty="0" err="1"/>
              <a:t>is</a:t>
            </a:r>
            <a:r>
              <a:rPr lang="fr-CH" dirty="0"/>
              <a:t> </a:t>
            </a:r>
            <a:r>
              <a:rPr lang="fr-CH" dirty="0" err="1"/>
              <a:t>valid</a:t>
            </a:r>
            <a:r>
              <a:rPr lang="fr-CH" dirty="0"/>
              <a:t> </a:t>
            </a:r>
            <a:r>
              <a:rPr lang="fr-CH" dirty="0" err="1"/>
              <a:t>when</a:t>
            </a:r>
            <a:r>
              <a:rPr lang="fr-CH" dirty="0"/>
              <a:t> </a:t>
            </a:r>
            <a:r>
              <a:rPr lang="fr-CH" dirty="0" err="1"/>
              <a:t>there</a:t>
            </a:r>
            <a:r>
              <a:rPr lang="fr-CH" dirty="0"/>
              <a:t> </a:t>
            </a:r>
            <a:r>
              <a:rPr lang="fr-CH" dirty="0" err="1"/>
              <a:t>is</a:t>
            </a:r>
            <a:r>
              <a:rPr lang="fr-CH" dirty="0"/>
              <a:t> </a:t>
            </a:r>
            <a:r>
              <a:rPr lang="fr-CH" dirty="0" err="1"/>
              <a:t>infinite</a:t>
            </a:r>
            <a:r>
              <a:rPr lang="fr-CH" dirty="0"/>
              <a:t> </a:t>
            </a:r>
            <a:r>
              <a:rPr lang="fr-CH" dirty="0" err="1"/>
              <a:t>reaction</a:t>
            </a:r>
            <a:r>
              <a:rPr lang="fr-CH" dirty="0"/>
              <a:t> time </a:t>
            </a:r>
            <a:r>
              <a:rPr lang="fr-CH" dirty="0" err="1"/>
              <a:t>available</a:t>
            </a:r>
            <a:r>
              <a:rPr lang="fr-CH" dirty="0"/>
              <a:t>.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029" name="Object 4"/>
              <p:cNvSpPr txBox="1"/>
              <p:nvPr/>
            </p:nvSpPr>
            <p:spPr bwMode="auto">
              <a:xfrm>
                <a:off x="4021192" y="3990774"/>
                <a:ext cx="2871564" cy="506277"/>
              </a:xfrm>
              <a:prstGeom prst="rect">
                <a:avLst/>
              </a:prstGeom>
              <a:noFill/>
            </p:spPr>
            <p:txBody>
              <a:bodyPr>
                <a:norm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0=</m:t>
                      </m:r>
                      <m:r>
                        <a:rPr 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𝐷</m:t>
                      </m:r>
                      <m:r>
                        <a:rPr 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sSub>
                        <m:sSubPr>
                          <m:ctrlP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𝑈</m:t>
                          </m:r>
                        </m:e>
                        <m:sub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  <m:r>
                        <a:rPr 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𝑈</m:t>
                      </m:r>
                      <m:r>
                        <a:rPr 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)−</m:t>
                      </m:r>
                      <m:r>
                        <a:rPr 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𝑘𝑥</m:t>
                      </m:r>
                      <m:sSub>
                        <m:sSubPr>
                          <m:ctrlP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𝑌</m:t>
                          </m:r>
                        </m:e>
                        <m:sub>
                          <m:f>
                            <m:fPr>
                              <m:type m:val="skw"/>
                              <m:ctrlP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𝑈</m:t>
                              </m:r>
                            </m:num>
                            <m:den>
                              <m: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𝑋</m:t>
                              </m:r>
                            </m:den>
                          </m:f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1029" name="Object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4021192" y="3990774"/>
                <a:ext cx="2871564" cy="506277"/>
              </a:xfrm>
              <a:prstGeom prst="rect">
                <a:avLst/>
              </a:prstGeom>
              <a:blipFill>
                <a:blip r:embed="rId6"/>
                <a:stretch>
                  <a:fillRect t="-59036" r="-7643" b="-11204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TextBox 11"/>
          <p:cNvSpPr txBox="1"/>
          <p:nvPr/>
        </p:nvSpPr>
        <p:spPr>
          <a:xfrm>
            <a:off x="611560" y="4005064"/>
            <a:ext cx="34265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CH" dirty="0"/>
              <a:t>a) k </a:t>
            </a:r>
            <a:r>
              <a:rPr lang="fr-CH" dirty="0" err="1"/>
              <a:t>under</a:t>
            </a:r>
            <a:r>
              <a:rPr lang="fr-CH" dirty="0"/>
              <a:t> </a:t>
            </a:r>
            <a:r>
              <a:rPr lang="fr-CH" dirty="0" err="1"/>
              <a:t>steady</a:t>
            </a:r>
            <a:r>
              <a:rPr lang="fr-CH" dirty="0"/>
              <a:t>-state conditions: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3" name="Object 4"/>
              <p:cNvSpPr txBox="1"/>
              <p:nvPr/>
            </p:nvSpPr>
            <p:spPr bwMode="auto">
              <a:xfrm>
                <a:off x="4081463" y="4652963"/>
                <a:ext cx="2171700" cy="765175"/>
              </a:xfrm>
              <a:prstGeom prst="rect">
                <a:avLst/>
              </a:prstGeom>
              <a:noFill/>
            </p:spPr>
            <p:txBody>
              <a:bodyPr>
                <a:normAutofit fontScale="85000" lnSpcReduction="10000"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𝑘</m:t>
                      </m:r>
                      <m:r>
                        <a:rPr lang="en-US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𝐷</m:t>
                      </m:r>
                      <m:r>
                        <a:rPr lang="en-US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sSub>
                        <m:sSubPr>
                          <m:ctrlP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𝑈</m:t>
                          </m:r>
                        </m:e>
                        <m:sub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  <m:r>
                        <a:rPr 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𝑈</m:t>
                      </m:r>
                      <m:r>
                        <a:rPr 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  <m:f>
                        <m:fPr>
                          <m:ctrlP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fr-CH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  <m:sSub>
                            <m:sSubPr>
                              <m:ctrlP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𝑌</m:t>
                              </m:r>
                            </m:e>
                            <m:sub>
                              <m:f>
                                <m:fPr>
                                  <m:type m:val="skw"/>
                                  <m:ctrlPr>
                                    <a:rPr lang="en-US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𝑈</m:t>
                                  </m:r>
                                </m:num>
                                <m:den>
                                  <m:r>
                                    <a:rPr lang="en-US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𝑋</m:t>
                                  </m:r>
                                </m:den>
                              </m:f>
                            </m:sub>
                          </m:sSub>
                        </m:den>
                      </m:f>
                      <m:r>
                        <a:rPr 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13" name="Object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4081463" y="4652963"/>
                <a:ext cx="2171700" cy="765175"/>
              </a:xfrm>
              <a:prstGeom prst="rect">
                <a:avLst/>
              </a:prstGeom>
              <a:blipFill>
                <a:blip r:embed="rId7"/>
                <a:stretch>
                  <a:fillRect r="-5899" b="-4761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TextBox 13"/>
          <p:cNvSpPr txBox="1"/>
          <p:nvPr/>
        </p:nvSpPr>
        <p:spPr>
          <a:xfrm>
            <a:off x="6098567" y="4755873"/>
            <a:ext cx="10102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CH" dirty="0"/>
              <a:t>0.736 h</a:t>
            </a:r>
            <a:r>
              <a:rPr lang="fr-CH" baseline="30000" dirty="0"/>
              <a:t>-1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11560" y="5555178"/>
            <a:ext cx="37273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CH" dirty="0"/>
              <a:t>b) Assumption </a:t>
            </a:r>
            <a:r>
              <a:rPr lang="fr-CH" dirty="0" err="1"/>
              <a:t>that</a:t>
            </a:r>
            <a:r>
              <a:rPr lang="fr-CH" dirty="0"/>
              <a:t> k </a:t>
            </a:r>
            <a:r>
              <a:rPr lang="fr-CH" dirty="0" err="1"/>
              <a:t>is</a:t>
            </a:r>
            <a:r>
              <a:rPr lang="fr-CH" dirty="0"/>
              <a:t> only 0.368 h</a:t>
            </a:r>
            <a:r>
              <a:rPr lang="fr-CH" baseline="30000" dirty="0"/>
              <a:t>-1</a:t>
            </a:r>
            <a:r>
              <a:rPr lang="fr-CH" dirty="0"/>
              <a:t>:</a:t>
            </a:r>
            <a:endParaRPr lang="fr-CH" baseline="30000" dirty="0"/>
          </a:p>
        </p:txBody>
      </p:sp>
      <p:grpSp>
        <p:nvGrpSpPr>
          <p:cNvPr id="18" name="Group 17"/>
          <p:cNvGrpSpPr/>
          <p:nvPr/>
        </p:nvGrpSpPr>
        <p:grpSpPr>
          <a:xfrm>
            <a:off x="6892756" y="5555178"/>
            <a:ext cx="1927716" cy="369332"/>
            <a:chOff x="5796136" y="2131653"/>
            <a:chExt cx="1927716" cy="369332"/>
          </a:xfrm>
        </p:grpSpPr>
        <p:sp>
          <p:nvSpPr>
            <p:cNvPr id="19" name="Right Arrow 18"/>
            <p:cNvSpPr/>
            <p:nvPr/>
          </p:nvSpPr>
          <p:spPr>
            <a:xfrm>
              <a:off x="5796136" y="2244311"/>
              <a:ext cx="432048" cy="144016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H"/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6372200" y="2131653"/>
              <a:ext cx="135165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CH" dirty="0"/>
                <a:t>x = 5.94 g L</a:t>
              </a:r>
              <a:r>
                <a:rPr lang="fr-CH" baseline="30000" dirty="0"/>
                <a:t>-1</a:t>
              </a:r>
            </a:p>
          </p:txBody>
        </p:sp>
      </p:grpSp>
      <mc:AlternateContent xmlns:mc="http://schemas.openxmlformats.org/markup-compatibility/2006">
        <mc:Choice xmlns:a14="http://schemas.microsoft.com/office/drawing/2010/main" Requires="a14">
          <p:sp>
            <p:nvSpPr>
              <p:cNvPr id="25" name="Object 4">
                <a:extLst>
                  <a:ext uri="{FF2B5EF4-FFF2-40B4-BE49-F238E27FC236}">
                    <a16:creationId xmlns:a16="http://schemas.microsoft.com/office/drawing/2014/main" id="{6E1F7379-C5FA-43DA-AEFC-C11BCFE24B74}"/>
                  </a:ext>
                </a:extLst>
              </p:cNvPr>
              <p:cNvSpPr txBox="1"/>
              <p:nvPr/>
            </p:nvSpPr>
            <p:spPr bwMode="auto">
              <a:xfrm>
                <a:off x="4261554" y="5548666"/>
                <a:ext cx="2871564" cy="506277"/>
              </a:xfrm>
              <a:prstGeom prst="rect">
                <a:avLst/>
              </a:prstGeom>
              <a:noFill/>
            </p:spPr>
            <p:txBody>
              <a:bodyPr>
                <a:norm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0=</m:t>
                      </m:r>
                      <m:r>
                        <a:rPr 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𝐷</m:t>
                      </m:r>
                      <m:r>
                        <a:rPr 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sSub>
                        <m:sSubPr>
                          <m:ctrlP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𝑈</m:t>
                          </m:r>
                        </m:e>
                        <m:sub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  <m:r>
                        <a:rPr 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𝑈</m:t>
                      </m:r>
                      <m:r>
                        <a:rPr 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)−</m:t>
                      </m:r>
                      <m:r>
                        <a:rPr 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𝑘𝑥</m:t>
                      </m:r>
                      <m:sSub>
                        <m:sSubPr>
                          <m:ctrlP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𝑌</m:t>
                          </m:r>
                        </m:e>
                        <m:sub>
                          <m:f>
                            <m:fPr>
                              <m:type m:val="skw"/>
                              <m:ctrlP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𝑈</m:t>
                              </m:r>
                            </m:num>
                            <m:den>
                              <m: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𝑋</m:t>
                              </m:r>
                            </m:den>
                          </m:f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25" name="Object 4">
                <a:extLst>
                  <a:ext uri="{FF2B5EF4-FFF2-40B4-BE49-F238E27FC236}">
                    <a16:creationId xmlns:a16="http://schemas.microsoft.com/office/drawing/2014/main" id="{6E1F7379-C5FA-43DA-AEFC-C11BCFE24B7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4261554" y="5548666"/>
                <a:ext cx="2871564" cy="506277"/>
              </a:xfrm>
              <a:prstGeom prst="rect">
                <a:avLst/>
              </a:prstGeom>
              <a:blipFill>
                <a:blip r:embed="rId8"/>
                <a:stretch>
                  <a:fillRect t="-59036" r="-7856" b="-11204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84671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2" grpId="0"/>
      <p:bldP spid="14" grpId="0"/>
      <p:bldP spid="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4" name="Rectangle 4"/>
          <p:cNvSpPr>
            <a:spLocks noGrp="1" noChangeArrowheads="1"/>
          </p:cNvSpPr>
          <p:nvPr>
            <p:ph type="title"/>
          </p:nvPr>
        </p:nvSpPr>
        <p:spPr>
          <a:xfrm>
            <a:off x="685800" y="457200"/>
            <a:ext cx="7772400" cy="1143000"/>
          </a:xfrm>
        </p:spPr>
        <p:txBody>
          <a:bodyPr/>
          <a:lstStyle/>
          <a:p>
            <a:pPr eaLnBrk="1" hangingPunct="1">
              <a:defRPr/>
            </a:pPr>
            <a:r>
              <a:rPr lang="fr-CH" sz="3200" b="1" dirty="0" err="1">
                <a:solidFill>
                  <a:srgbClr val="FF0000"/>
                </a:solidFill>
              </a:rPr>
              <a:t>Task</a:t>
            </a:r>
            <a:r>
              <a:rPr lang="fr-CH" sz="3200" b="1" dirty="0">
                <a:solidFill>
                  <a:srgbClr val="FF0000"/>
                </a:solidFill>
              </a:rPr>
              <a:t> 13: </a:t>
            </a:r>
            <a:r>
              <a:rPr lang="fr-CH" sz="3200" b="1" dirty="0" err="1">
                <a:solidFill>
                  <a:srgbClr val="FF0000"/>
                </a:solidFill>
              </a:rPr>
              <a:t>Substrate</a:t>
            </a:r>
            <a:r>
              <a:rPr lang="fr-CH" sz="3200" b="1" dirty="0">
                <a:solidFill>
                  <a:srgbClr val="FF0000"/>
                </a:solidFill>
              </a:rPr>
              <a:t> conversion and </a:t>
            </a:r>
            <a:r>
              <a:rPr lang="fr-CH" sz="3200" b="1" dirty="0" err="1">
                <a:solidFill>
                  <a:srgbClr val="FF0000"/>
                </a:solidFill>
              </a:rPr>
              <a:t>biomass</a:t>
            </a:r>
            <a:r>
              <a:rPr lang="fr-CH" sz="3200" b="1" dirty="0">
                <a:solidFill>
                  <a:srgbClr val="FF0000"/>
                </a:solidFill>
              </a:rPr>
              <a:t> </a:t>
            </a:r>
            <a:r>
              <a:rPr lang="fr-CH" sz="3200" b="1" dirty="0" err="1">
                <a:solidFill>
                  <a:srgbClr val="FF0000"/>
                </a:solidFill>
              </a:rPr>
              <a:t>productivity</a:t>
            </a:r>
            <a:r>
              <a:rPr lang="fr-CH" sz="3200" b="1" dirty="0">
                <a:solidFill>
                  <a:srgbClr val="FF0000"/>
                </a:solidFill>
              </a:rPr>
              <a:t> in a </a:t>
            </a:r>
            <a:r>
              <a:rPr lang="fr-CH" sz="3200" b="1" dirty="0" err="1">
                <a:solidFill>
                  <a:srgbClr val="FF0000"/>
                </a:solidFill>
              </a:rPr>
              <a:t>chemostat</a:t>
            </a:r>
            <a:endParaRPr lang="en-GB" sz="3200" b="1" dirty="0">
              <a:solidFill>
                <a:srgbClr val="FF0000"/>
              </a:solidFill>
            </a:endParaRPr>
          </a:p>
        </p:txBody>
      </p:sp>
      <p:sp>
        <p:nvSpPr>
          <p:cNvPr id="68613" name="Text Box 5"/>
          <p:cNvSpPr txBox="1">
            <a:spLocks noChangeArrowheads="1"/>
          </p:cNvSpPr>
          <p:nvPr/>
        </p:nvSpPr>
        <p:spPr bwMode="auto">
          <a:xfrm>
            <a:off x="228600" y="1981200"/>
            <a:ext cx="8735888" cy="27699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fr-CH" dirty="0"/>
              <a:t>A 5 m</a:t>
            </a:r>
            <a:r>
              <a:rPr lang="fr-CH" baseline="30000" dirty="0"/>
              <a:t>3</a:t>
            </a:r>
            <a:r>
              <a:rPr lang="fr-CH" dirty="0"/>
              <a:t> fermenter </a:t>
            </a:r>
            <a:r>
              <a:rPr lang="fr-CH" dirty="0" err="1"/>
              <a:t>is</a:t>
            </a:r>
            <a:r>
              <a:rPr lang="fr-CH" dirty="0"/>
              <a:t> </a:t>
            </a:r>
            <a:r>
              <a:rPr lang="fr-CH" dirty="0" err="1"/>
              <a:t>operated</a:t>
            </a:r>
            <a:r>
              <a:rPr lang="fr-CH" dirty="0"/>
              <a:t> </a:t>
            </a:r>
            <a:r>
              <a:rPr lang="fr-CH" dirty="0" err="1"/>
              <a:t>continuously</a:t>
            </a:r>
            <a:r>
              <a:rPr lang="fr-CH" dirty="0"/>
              <a:t> </a:t>
            </a:r>
            <a:r>
              <a:rPr lang="fr-CH" dirty="0" err="1"/>
              <a:t>with</a:t>
            </a:r>
            <a:r>
              <a:rPr lang="fr-CH" dirty="0"/>
              <a:t> a </a:t>
            </a:r>
            <a:r>
              <a:rPr lang="fr-CH" dirty="0" err="1"/>
              <a:t>feed</a:t>
            </a:r>
            <a:r>
              <a:rPr lang="fr-CH" dirty="0"/>
              <a:t> </a:t>
            </a:r>
            <a:r>
              <a:rPr lang="fr-CH" dirty="0" err="1"/>
              <a:t>substrate</a:t>
            </a:r>
            <a:r>
              <a:rPr lang="fr-CH" dirty="0"/>
              <a:t> concentration of 20 kg m</a:t>
            </a:r>
            <a:r>
              <a:rPr lang="fr-CH" baseline="30000" dirty="0"/>
              <a:t>-3</a:t>
            </a:r>
            <a:r>
              <a:rPr lang="fr-CH" dirty="0"/>
              <a:t>. The </a:t>
            </a:r>
            <a:r>
              <a:rPr lang="fr-CH" dirty="0" err="1"/>
              <a:t>genetically</a:t>
            </a:r>
            <a:r>
              <a:rPr lang="fr-CH" dirty="0"/>
              <a:t> </a:t>
            </a:r>
            <a:r>
              <a:rPr lang="fr-CH" dirty="0" err="1"/>
              <a:t>engineered</a:t>
            </a:r>
            <a:r>
              <a:rPr lang="fr-CH" dirty="0"/>
              <a:t> </a:t>
            </a:r>
            <a:r>
              <a:rPr lang="fr-CH" dirty="0" err="1"/>
              <a:t>microorganism</a:t>
            </a:r>
            <a:r>
              <a:rPr lang="fr-CH" dirty="0"/>
              <a:t> </a:t>
            </a:r>
            <a:r>
              <a:rPr lang="fr-CH" dirty="0" err="1"/>
              <a:t>cultivated</a:t>
            </a:r>
            <a:r>
              <a:rPr lang="fr-CH" dirty="0"/>
              <a:t> in the </a:t>
            </a:r>
            <a:r>
              <a:rPr lang="fr-CH" dirty="0" err="1"/>
              <a:t>reactor</a:t>
            </a:r>
            <a:r>
              <a:rPr lang="fr-CH" dirty="0"/>
              <a:t> has the </a:t>
            </a:r>
            <a:r>
              <a:rPr lang="fr-CH" dirty="0" err="1"/>
              <a:t>following</a:t>
            </a:r>
            <a:r>
              <a:rPr lang="fr-CH" dirty="0"/>
              <a:t> </a:t>
            </a:r>
            <a:r>
              <a:rPr lang="fr-CH" dirty="0" err="1"/>
              <a:t>characteristics</a:t>
            </a:r>
            <a:r>
              <a:rPr lang="fr-CH" dirty="0"/>
              <a:t>:</a:t>
            </a:r>
          </a:p>
          <a:p>
            <a:pPr marL="187325" indent="-187325"/>
            <a:endParaRPr lang="en-GB" dirty="0">
              <a:sym typeface="Symbol" pitchFamily="18" charset="2"/>
            </a:endParaRPr>
          </a:p>
          <a:p>
            <a:pPr marL="187325" indent="-187325"/>
            <a:r>
              <a:rPr lang="en-GB" dirty="0">
                <a:sym typeface="Symbol" pitchFamily="18" charset="2"/>
              </a:rPr>
              <a:t></a:t>
            </a:r>
            <a:r>
              <a:rPr lang="en-GB" baseline="-25000" dirty="0">
                <a:sym typeface="Symbol" pitchFamily="18" charset="2"/>
              </a:rPr>
              <a:t>max</a:t>
            </a:r>
            <a:r>
              <a:rPr lang="en-GB" dirty="0">
                <a:sym typeface="Symbol" pitchFamily="18" charset="2"/>
              </a:rPr>
              <a:t> = 0.45 h</a:t>
            </a:r>
            <a:r>
              <a:rPr lang="en-GB" baseline="30000" dirty="0">
                <a:sym typeface="Symbol" pitchFamily="18" charset="2"/>
              </a:rPr>
              <a:t>-1</a:t>
            </a:r>
            <a:r>
              <a:rPr lang="en-GB" dirty="0">
                <a:sym typeface="Symbol" pitchFamily="18" charset="2"/>
              </a:rPr>
              <a:t>; K</a:t>
            </a:r>
            <a:r>
              <a:rPr lang="en-GB" baseline="-25000" dirty="0">
                <a:sym typeface="Symbol" pitchFamily="18" charset="2"/>
              </a:rPr>
              <a:t>s</a:t>
            </a:r>
            <a:r>
              <a:rPr lang="en-GB" dirty="0">
                <a:sym typeface="Symbol" pitchFamily="18" charset="2"/>
              </a:rPr>
              <a:t> = 800 g m</a:t>
            </a:r>
            <a:r>
              <a:rPr lang="en-GB" baseline="30000" dirty="0">
                <a:sym typeface="Symbol" pitchFamily="18" charset="2"/>
              </a:rPr>
              <a:t>-3</a:t>
            </a:r>
            <a:r>
              <a:rPr lang="en-GB" dirty="0">
                <a:sym typeface="Symbol" pitchFamily="18" charset="2"/>
              </a:rPr>
              <a:t>; Y</a:t>
            </a:r>
            <a:r>
              <a:rPr lang="en-GB" baseline="-25000" dirty="0">
                <a:sym typeface="Symbol" pitchFamily="18" charset="2"/>
              </a:rPr>
              <a:t>X/S</a:t>
            </a:r>
            <a:r>
              <a:rPr lang="en-GB" dirty="0">
                <a:sym typeface="Symbol" pitchFamily="18" charset="2"/>
              </a:rPr>
              <a:t> = 0.55 kg </a:t>
            </a:r>
            <a:r>
              <a:rPr lang="en-GB" dirty="0" err="1">
                <a:sym typeface="Symbol" pitchFamily="18" charset="2"/>
              </a:rPr>
              <a:t>kg</a:t>
            </a:r>
            <a:r>
              <a:rPr lang="en-GB" baseline="30000" dirty="0">
                <a:sym typeface="Symbol" pitchFamily="18" charset="2"/>
              </a:rPr>
              <a:t>-1</a:t>
            </a:r>
          </a:p>
          <a:p>
            <a:pPr marL="187325" indent="-187325"/>
            <a:endParaRPr lang="en-GB" baseline="30000" dirty="0">
              <a:sym typeface="Symbol" pitchFamily="18" charset="2"/>
            </a:endParaRPr>
          </a:p>
          <a:p>
            <a:pPr marL="187325" indent="-187325">
              <a:buFontTx/>
              <a:buAutoNum type="alphaLcParenR"/>
            </a:pPr>
            <a:r>
              <a:rPr lang="en-GB" dirty="0">
                <a:sym typeface="Symbol" pitchFamily="18" charset="2"/>
              </a:rPr>
              <a:t> What feed flow rate is required to achieve 90% substrate conversion?</a:t>
            </a:r>
          </a:p>
          <a:p>
            <a:pPr marL="187325" indent="-187325">
              <a:buFontTx/>
              <a:buAutoNum type="alphaLcParenR"/>
            </a:pPr>
            <a:r>
              <a:rPr lang="en-GB" dirty="0">
                <a:sym typeface="Symbol" pitchFamily="18" charset="2"/>
              </a:rPr>
              <a:t> How does the biomass productivity at 90% substrate conversion </a:t>
            </a:r>
            <a:br>
              <a:rPr lang="en-GB" dirty="0">
                <a:sym typeface="Symbol" pitchFamily="18" charset="2"/>
              </a:rPr>
            </a:br>
            <a:r>
              <a:rPr lang="en-GB" dirty="0">
                <a:sym typeface="Symbol" pitchFamily="18" charset="2"/>
              </a:rPr>
              <a:t>  compare with the maximum possible?</a:t>
            </a:r>
          </a:p>
          <a:p>
            <a:pPr marL="187325" indent="-187325">
              <a:buFontTx/>
              <a:buAutoNum type="alphaLcParenR"/>
            </a:pPr>
            <a:r>
              <a:rPr lang="en-GB" dirty="0">
                <a:sym typeface="Symbol" pitchFamily="18" charset="2"/>
              </a:rPr>
              <a:t> What is the biomass concentration in case a and at the optimal dilution rate?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835696" y="5085184"/>
            <a:ext cx="3943387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AutoNum type="alphaLcParenR"/>
            </a:pPr>
            <a:r>
              <a:rPr lang="fr-CH" dirty="0"/>
              <a:t>D = 0.321 h</a:t>
            </a:r>
            <a:r>
              <a:rPr lang="fr-CH" baseline="30000" dirty="0"/>
              <a:t>-1</a:t>
            </a:r>
            <a:r>
              <a:rPr lang="fr-CH" dirty="0"/>
              <a:t>, F = 1.61 m</a:t>
            </a:r>
            <a:r>
              <a:rPr lang="fr-CH" baseline="30000" dirty="0"/>
              <a:t>3</a:t>
            </a:r>
            <a:r>
              <a:rPr lang="fr-CH" dirty="0"/>
              <a:t> h</a:t>
            </a:r>
            <a:r>
              <a:rPr lang="fr-CH" baseline="30000" dirty="0"/>
              <a:t>-1</a:t>
            </a:r>
          </a:p>
          <a:p>
            <a:pPr marL="342900" indent="-342900">
              <a:buAutoNum type="alphaLcParenR"/>
            </a:pPr>
            <a:r>
              <a:rPr lang="fr-CH" dirty="0"/>
              <a:t>D </a:t>
            </a:r>
            <a:r>
              <a:rPr lang="fr-CH" dirty="0" err="1"/>
              <a:t>is</a:t>
            </a:r>
            <a:r>
              <a:rPr lang="fr-CH" dirty="0"/>
              <a:t> </a:t>
            </a:r>
            <a:r>
              <a:rPr lang="fr-CH" dirty="0" err="1"/>
              <a:t>higher</a:t>
            </a:r>
            <a:r>
              <a:rPr lang="fr-CH" dirty="0"/>
              <a:t>: Dm = 0.362 h</a:t>
            </a:r>
            <a:r>
              <a:rPr lang="fr-CH" baseline="30000" dirty="0"/>
              <a:t>-1</a:t>
            </a:r>
          </a:p>
          <a:p>
            <a:pPr marL="342900" indent="-342900">
              <a:buAutoNum type="alphaLcParenR"/>
            </a:pPr>
            <a:r>
              <a:rPr lang="fr-CH" dirty="0"/>
              <a:t>In case of D = 0.321 h</a:t>
            </a:r>
            <a:r>
              <a:rPr lang="fr-CH" baseline="30000" dirty="0"/>
              <a:t>-1</a:t>
            </a:r>
            <a:r>
              <a:rPr lang="fr-CH" dirty="0"/>
              <a:t> x = 9.91 g L</a:t>
            </a:r>
            <a:r>
              <a:rPr lang="fr-CH" baseline="30000" dirty="0"/>
              <a:t>-1</a:t>
            </a:r>
            <a:r>
              <a:rPr lang="fr-CH" dirty="0"/>
              <a:t> </a:t>
            </a:r>
          </a:p>
          <a:p>
            <a:pPr marL="342900" indent="-342900"/>
            <a:r>
              <a:rPr lang="fr-CH" dirty="0"/>
              <a:t>	and for D = 0.362 h</a:t>
            </a:r>
            <a:r>
              <a:rPr lang="fr-CH" baseline="30000" dirty="0"/>
              <a:t>-1</a:t>
            </a:r>
            <a:r>
              <a:rPr lang="fr-CH" dirty="0"/>
              <a:t> x = 9.19 g L</a:t>
            </a:r>
            <a:r>
              <a:rPr lang="fr-CH" baseline="30000" dirty="0"/>
              <a:t>-1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220" name="Rectangle 4"/>
          <p:cNvSpPr>
            <a:spLocks noGrp="1" noChangeArrowheads="1"/>
          </p:cNvSpPr>
          <p:nvPr>
            <p:ph type="title"/>
          </p:nvPr>
        </p:nvSpPr>
        <p:spPr>
          <a:xfrm>
            <a:off x="685800" y="457200"/>
            <a:ext cx="7772400" cy="1143000"/>
          </a:xfrm>
        </p:spPr>
        <p:txBody>
          <a:bodyPr/>
          <a:lstStyle/>
          <a:p>
            <a:pPr eaLnBrk="1" hangingPunct="1">
              <a:defRPr/>
            </a:pPr>
            <a:r>
              <a:rPr lang="fr-CH" sz="3200" b="1" dirty="0" err="1">
                <a:solidFill>
                  <a:srgbClr val="FF0000"/>
                </a:solidFill>
              </a:rPr>
              <a:t>Task</a:t>
            </a:r>
            <a:r>
              <a:rPr lang="fr-CH" sz="3200" b="1" dirty="0">
                <a:solidFill>
                  <a:srgbClr val="FF0000"/>
                </a:solidFill>
              </a:rPr>
              <a:t> 14: </a:t>
            </a:r>
            <a:r>
              <a:rPr lang="fr-CH" sz="3200" b="1" dirty="0" err="1">
                <a:solidFill>
                  <a:srgbClr val="FF0000"/>
                </a:solidFill>
              </a:rPr>
              <a:t>Substrate</a:t>
            </a:r>
            <a:r>
              <a:rPr lang="fr-CH" sz="3200" b="1" dirty="0">
                <a:solidFill>
                  <a:srgbClr val="FF0000"/>
                </a:solidFill>
              </a:rPr>
              <a:t> conversion and </a:t>
            </a:r>
            <a:r>
              <a:rPr lang="fr-CH" sz="3200" b="1" dirty="0" err="1">
                <a:solidFill>
                  <a:srgbClr val="FF0000"/>
                </a:solidFill>
              </a:rPr>
              <a:t>biomass</a:t>
            </a:r>
            <a:r>
              <a:rPr lang="fr-CH" sz="3200" b="1" dirty="0">
                <a:solidFill>
                  <a:srgbClr val="FF0000"/>
                </a:solidFill>
              </a:rPr>
              <a:t> </a:t>
            </a:r>
            <a:r>
              <a:rPr lang="fr-CH" sz="3200" b="1" dirty="0" err="1">
                <a:solidFill>
                  <a:srgbClr val="FF0000"/>
                </a:solidFill>
              </a:rPr>
              <a:t>productivity</a:t>
            </a:r>
            <a:r>
              <a:rPr lang="fr-CH" sz="3200" b="1" dirty="0">
                <a:solidFill>
                  <a:srgbClr val="FF0000"/>
                </a:solidFill>
              </a:rPr>
              <a:t> in a </a:t>
            </a:r>
            <a:r>
              <a:rPr lang="fr-CH" sz="3200" b="1" dirty="0" err="1">
                <a:solidFill>
                  <a:srgbClr val="FF0000"/>
                </a:solidFill>
              </a:rPr>
              <a:t>chemostat</a:t>
            </a:r>
            <a:endParaRPr lang="en-GB" sz="3200" b="1" dirty="0">
              <a:solidFill>
                <a:srgbClr val="FF0000"/>
              </a:solidFill>
            </a:endParaRPr>
          </a:p>
        </p:txBody>
      </p:sp>
      <p:sp>
        <p:nvSpPr>
          <p:cNvPr id="69637" name="Text Box 5"/>
          <p:cNvSpPr txBox="1">
            <a:spLocks noChangeArrowheads="1"/>
          </p:cNvSpPr>
          <p:nvPr/>
        </p:nvSpPr>
        <p:spPr bwMode="auto">
          <a:xfrm>
            <a:off x="1043608" y="1556792"/>
            <a:ext cx="6683368" cy="39703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457200" indent="-457200"/>
            <a:r>
              <a:rPr lang="en-GB" dirty="0">
                <a:sym typeface="Symbol" pitchFamily="18" charset="2"/>
              </a:rPr>
              <a:t>The specific growth rate for inhibited growth in a </a:t>
            </a:r>
            <a:r>
              <a:rPr lang="en-GB" dirty="0" err="1">
                <a:sym typeface="Symbol" pitchFamily="18" charset="2"/>
              </a:rPr>
              <a:t>chemostat</a:t>
            </a:r>
            <a:r>
              <a:rPr lang="en-GB" dirty="0">
                <a:sym typeface="Symbol" pitchFamily="18" charset="2"/>
              </a:rPr>
              <a:t> is given</a:t>
            </a:r>
          </a:p>
          <a:p>
            <a:pPr marL="457200" indent="-457200"/>
            <a:r>
              <a:rPr lang="en-GB" dirty="0">
                <a:sym typeface="Symbol" pitchFamily="18" charset="2"/>
              </a:rPr>
              <a:t>by the following equation:</a:t>
            </a:r>
          </a:p>
          <a:p>
            <a:pPr marL="457200" indent="-457200"/>
            <a:endParaRPr lang="en-GB" dirty="0">
              <a:sym typeface="Symbol" pitchFamily="18" charset="2"/>
            </a:endParaRPr>
          </a:p>
          <a:p>
            <a:pPr marL="457200" indent="-457200"/>
            <a:r>
              <a:rPr lang="en-GB" dirty="0">
                <a:sym typeface="Symbol" pitchFamily="18" charset="2"/>
              </a:rPr>
              <a:t>		</a:t>
            </a:r>
            <a:r>
              <a:rPr lang="en-US" dirty="0">
                <a:cs typeface="Times New Roman" pitchFamily="18" charset="0"/>
                <a:sym typeface="Symbol" pitchFamily="18" charset="2"/>
              </a:rPr>
              <a:t>µ = </a:t>
            </a:r>
            <a:r>
              <a:rPr lang="en-US" dirty="0">
                <a:sym typeface="Symbol" pitchFamily="18" charset="2"/>
              </a:rPr>
              <a:t>µ</a:t>
            </a:r>
            <a:r>
              <a:rPr lang="en-US" baseline="-25000" dirty="0">
                <a:sym typeface="Symbol" pitchFamily="18" charset="2"/>
              </a:rPr>
              <a:t>max</a:t>
            </a:r>
            <a:r>
              <a:rPr lang="en-US" dirty="0">
                <a:sym typeface="Symbol" pitchFamily="18" charset="2"/>
              </a:rPr>
              <a:t> s /(K</a:t>
            </a:r>
            <a:r>
              <a:rPr lang="en-US" baseline="-25000" dirty="0">
                <a:sym typeface="Symbol" pitchFamily="18" charset="2"/>
              </a:rPr>
              <a:t>s</a:t>
            </a:r>
            <a:r>
              <a:rPr lang="en-US" dirty="0">
                <a:sym typeface="Symbol" pitchFamily="18" charset="2"/>
              </a:rPr>
              <a:t> + s + I K</a:t>
            </a:r>
            <a:r>
              <a:rPr lang="en-US" baseline="-25000" dirty="0">
                <a:sym typeface="Symbol" pitchFamily="18" charset="2"/>
              </a:rPr>
              <a:t>s</a:t>
            </a:r>
            <a:r>
              <a:rPr lang="en-US" dirty="0">
                <a:sym typeface="Symbol" pitchFamily="18" charset="2"/>
              </a:rPr>
              <a:t> / K</a:t>
            </a:r>
            <a:r>
              <a:rPr lang="en-US" baseline="-25000" dirty="0">
                <a:sym typeface="Symbol" pitchFamily="18" charset="2"/>
              </a:rPr>
              <a:t>i</a:t>
            </a:r>
            <a:r>
              <a:rPr lang="en-US" dirty="0">
                <a:sym typeface="Symbol" pitchFamily="18" charset="2"/>
              </a:rPr>
              <a:t> )</a:t>
            </a:r>
          </a:p>
          <a:p>
            <a:pPr marL="457200" indent="-457200"/>
            <a:endParaRPr lang="en-US" dirty="0">
              <a:sym typeface="Symbol" pitchFamily="18" charset="2"/>
            </a:endParaRPr>
          </a:p>
          <a:p>
            <a:pPr marL="457200" indent="-457200"/>
            <a:r>
              <a:rPr lang="en-US" dirty="0">
                <a:sym typeface="Symbol" pitchFamily="18" charset="2"/>
              </a:rPr>
              <a:t>Where </a:t>
            </a:r>
          </a:p>
          <a:p>
            <a:pPr marL="457200" indent="-457200"/>
            <a:r>
              <a:rPr lang="en-US" dirty="0">
                <a:sym typeface="Symbol" pitchFamily="18" charset="2"/>
              </a:rPr>
              <a:t>		s</a:t>
            </a:r>
            <a:r>
              <a:rPr lang="en-US" baseline="-25000" dirty="0">
                <a:sym typeface="Symbol" pitchFamily="18" charset="2"/>
              </a:rPr>
              <a:t>0</a:t>
            </a:r>
            <a:r>
              <a:rPr lang="en-US" dirty="0">
                <a:sym typeface="Symbol" pitchFamily="18" charset="2"/>
              </a:rPr>
              <a:t> = 10 g L</a:t>
            </a:r>
            <a:r>
              <a:rPr lang="en-US" baseline="30000" dirty="0">
                <a:sym typeface="Symbol" pitchFamily="18" charset="2"/>
              </a:rPr>
              <a:t>-1</a:t>
            </a:r>
            <a:r>
              <a:rPr lang="en-US" dirty="0">
                <a:sym typeface="Symbol" pitchFamily="18" charset="2"/>
              </a:rPr>
              <a:t>,  K</a:t>
            </a:r>
            <a:r>
              <a:rPr lang="en-US" baseline="-25000" dirty="0">
                <a:sym typeface="Symbol" pitchFamily="18" charset="2"/>
              </a:rPr>
              <a:t>s</a:t>
            </a:r>
            <a:r>
              <a:rPr lang="en-US" dirty="0">
                <a:sym typeface="Symbol" pitchFamily="18" charset="2"/>
              </a:rPr>
              <a:t> = 1 g L</a:t>
            </a:r>
            <a:r>
              <a:rPr lang="en-US" baseline="30000" dirty="0">
                <a:sym typeface="Symbol" pitchFamily="18" charset="2"/>
              </a:rPr>
              <a:t>-1</a:t>
            </a:r>
            <a:r>
              <a:rPr lang="en-US" dirty="0">
                <a:sym typeface="Symbol" pitchFamily="18" charset="2"/>
              </a:rPr>
              <a:t>; I = 0.05 g L</a:t>
            </a:r>
            <a:r>
              <a:rPr lang="en-US" baseline="30000" dirty="0">
                <a:sym typeface="Symbol" pitchFamily="18" charset="2"/>
              </a:rPr>
              <a:t>-1</a:t>
            </a:r>
            <a:r>
              <a:rPr lang="en-US" dirty="0">
                <a:sym typeface="Symbol" pitchFamily="18" charset="2"/>
              </a:rPr>
              <a:t>, </a:t>
            </a:r>
            <a:r>
              <a:rPr lang="en-US" dirty="0" err="1">
                <a:sym typeface="Symbol" pitchFamily="18" charset="2"/>
              </a:rPr>
              <a:t>Y</a:t>
            </a:r>
            <a:r>
              <a:rPr lang="en-US" baseline="-25000" dirty="0" err="1">
                <a:sym typeface="Symbol" pitchFamily="18" charset="2"/>
              </a:rPr>
              <a:t>xs</a:t>
            </a:r>
            <a:r>
              <a:rPr lang="en-US" dirty="0">
                <a:sym typeface="Symbol" pitchFamily="18" charset="2"/>
              </a:rPr>
              <a:t> = 0.1 g </a:t>
            </a:r>
            <a:r>
              <a:rPr lang="en-US" dirty="0" err="1">
                <a:sym typeface="Symbol" pitchFamily="18" charset="2"/>
              </a:rPr>
              <a:t>g</a:t>
            </a:r>
            <a:r>
              <a:rPr lang="en-US" baseline="30000" dirty="0">
                <a:sym typeface="Symbol" pitchFamily="18" charset="2"/>
              </a:rPr>
              <a:t>-1</a:t>
            </a:r>
            <a:endParaRPr lang="en-US" dirty="0">
              <a:sym typeface="Symbol" pitchFamily="18" charset="2"/>
            </a:endParaRPr>
          </a:p>
          <a:p>
            <a:pPr marL="457200" indent="-457200"/>
            <a:r>
              <a:rPr lang="en-US" dirty="0">
                <a:sym typeface="Symbol" pitchFamily="18" charset="2"/>
              </a:rPr>
              <a:t>		x</a:t>
            </a:r>
            <a:r>
              <a:rPr lang="en-US" baseline="-25000" dirty="0">
                <a:sym typeface="Symbol" pitchFamily="18" charset="2"/>
              </a:rPr>
              <a:t>0</a:t>
            </a:r>
            <a:r>
              <a:rPr lang="en-US" dirty="0">
                <a:sym typeface="Symbol" pitchFamily="18" charset="2"/>
              </a:rPr>
              <a:t> = 0 g L</a:t>
            </a:r>
            <a:r>
              <a:rPr lang="en-US" baseline="30000" dirty="0">
                <a:sym typeface="Symbol" pitchFamily="18" charset="2"/>
              </a:rPr>
              <a:t>-1</a:t>
            </a:r>
            <a:r>
              <a:rPr lang="en-US" dirty="0">
                <a:sym typeface="Symbol" pitchFamily="18" charset="2"/>
              </a:rPr>
              <a:t>, K</a:t>
            </a:r>
            <a:r>
              <a:rPr lang="en-US" baseline="-25000" dirty="0">
                <a:sym typeface="Symbol" pitchFamily="18" charset="2"/>
              </a:rPr>
              <a:t>i </a:t>
            </a:r>
            <a:r>
              <a:rPr lang="en-US" dirty="0">
                <a:sym typeface="Symbol" pitchFamily="18" charset="2"/>
              </a:rPr>
              <a:t>= 0.01 g L</a:t>
            </a:r>
            <a:r>
              <a:rPr lang="en-US" baseline="30000" dirty="0">
                <a:sym typeface="Symbol" pitchFamily="18" charset="2"/>
              </a:rPr>
              <a:t>-1</a:t>
            </a:r>
            <a:r>
              <a:rPr lang="en-US" dirty="0">
                <a:sym typeface="Symbol" pitchFamily="18" charset="2"/>
              </a:rPr>
              <a:t>, µ</a:t>
            </a:r>
            <a:r>
              <a:rPr lang="en-US" baseline="-25000" dirty="0">
                <a:sym typeface="Symbol" pitchFamily="18" charset="2"/>
              </a:rPr>
              <a:t>max</a:t>
            </a:r>
            <a:r>
              <a:rPr lang="en-US" dirty="0">
                <a:sym typeface="Symbol" pitchFamily="18" charset="2"/>
              </a:rPr>
              <a:t> = 0.5 h</a:t>
            </a:r>
            <a:r>
              <a:rPr lang="en-US" baseline="30000" dirty="0">
                <a:sym typeface="Symbol" pitchFamily="18" charset="2"/>
              </a:rPr>
              <a:t>-1</a:t>
            </a:r>
            <a:endParaRPr lang="en-US" dirty="0">
              <a:sym typeface="Symbol" pitchFamily="18" charset="2"/>
            </a:endParaRPr>
          </a:p>
          <a:p>
            <a:pPr marL="457200" indent="-457200"/>
            <a:endParaRPr lang="en-US" dirty="0">
              <a:sym typeface="Symbol" pitchFamily="18" charset="2"/>
            </a:endParaRPr>
          </a:p>
          <a:p>
            <a:pPr marL="457200" indent="-457200"/>
            <a:r>
              <a:rPr lang="en-US" dirty="0">
                <a:sym typeface="Symbol" pitchFamily="18" charset="2"/>
              </a:rPr>
              <a:t>a)	Determine X and S as function of D when I = 0</a:t>
            </a:r>
          </a:p>
          <a:p>
            <a:pPr marL="457200" indent="-457200"/>
            <a:r>
              <a:rPr lang="en-US" dirty="0">
                <a:sym typeface="Symbol" pitchFamily="18" charset="2"/>
              </a:rPr>
              <a:t>b)	With inhibitor added to a </a:t>
            </a:r>
            <a:r>
              <a:rPr lang="en-US" dirty="0" err="1">
                <a:sym typeface="Symbol" pitchFamily="18" charset="2"/>
              </a:rPr>
              <a:t>chemostat</a:t>
            </a:r>
            <a:r>
              <a:rPr lang="en-US" dirty="0">
                <a:sym typeface="Symbol" pitchFamily="18" charset="2"/>
              </a:rPr>
              <a:t>, determine the effluent</a:t>
            </a:r>
            <a:br>
              <a:rPr lang="en-US" dirty="0">
                <a:sym typeface="Symbol" pitchFamily="18" charset="2"/>
              </a:rPr>
            </a:br>
            <a:r>
              <a:rPr lang="en-US" dirty="0">
                <a:sym typeface="Symbol" pitchFamily="18" charset="2"/>
              </a:rPr>
              <a:t>substrate concentration and x as function of D</a:t>
            </a:r>
          </a:p>
          <a:p>
            <a:pPr marL="457200" indent="-457200"/>
            <a:r>
              <a:rPr lang="en-US" dirty="0">
                <a:sym typeface="Symbol" pitchFamily="18" charset="2"/>
              </a:rPr>
              <a:t>c)	Determine the cell productivity, </a:t>
            </a:r>
            <a:r>
              <a:rPr lang="en-US" dirty="0" err="1">
                <a:sym typeface="Symbol" pitchFamily="18" charset="2"/>
              </a:rPr>
              <a:t>Dx</a:t>
            </a:r>
            <a:r>
              <a:rPr lang="en-US" dirty="0">
                <a:sym typeface="Symbol" pitchFamily="18" charset="2"/>
              </a:rPr>
              <a:t>, as a function of dilution rate</a:t>
            </a:r>
          </a:p>
          <a:p>
            <a:pPr marL="457200" indent="-457200">
              <a:buFontTx/>
              <a:buChar char="•"/>
            </a:pPr>
            <a:endParaRPr lang="en-US" dirty="0">
              <a:sym typeface="Symbol" pitchFamily="18" charset="2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23528" y="5733256"/>
            <a:ext cx="230425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lphaLcParenR"/>
            </a:pPr>
            <a:r>
              <a:rPr lang="fr-CH" dirty="0"/>
              <a:t>s=</a:t>
            </a:r>
            <a:r>
              <a:rPr lang="fr-CH" dirty="0" err="1"/>
              <a:t>DKs</a:t>
            </a:r>
            <a:r>
              <a:rPr lang="fr-CH" dirty="0"/>
              <a:t>/(</a:t>
            </a:r>
            <a:r>
              <a:rPr lang="fr-CH" dirty="0" err="1">
                <a:latin typeface="Symbol" pitchFamily="18" charset="2"/>
              </a:rPr>
              <a:t>m</a:t>
            </a:r>
            <a:r>
              <a:rPr lang="fr-CH" baseline="-25000" dirty="0" err="1"/>
              <a:t>max</a:t>
            </a:r>
            <a:r>
              <a:rPr lang="fr-CH" dirty="0"/>
              <a:t>-D)</a:t>
            </a:r>
          </a:p>
          <a:p>
            <a:r>
              <a:rPr lang="fr-CH" dirty="0"/>
              <a:t>       x=Y</a:t>
            </a:r>
            <a:r>
              <a:rPr lang="fr-CH" baseline="-25000" dirty="0"/>
              <a:t>X/S</a:t>
            </a:r>
            <a:r>
              <a:rPr lang="fr-CH" dirty="0"/>
              <a:t>(s</a:t>
            </a:r>
            <a:r>
              <a:rPr lang="fr-CH" baseline="-25000" dirty="0"/>
              <a:t>0</a:t>
            </a:r>
            <a:r>
              <a:rPr lang="fr-CH" dirty="0"/>
              <a:t>-s)</a:t>
            </a:r>
          </a:p>
          <a:p>
            <a:r>
              <a:rPr lang="fr-CH" dirty="0"/>
              <a:t>x=Y</a:t>
            </a:r>
            <a:r>
              <a:rPr lang="fr-CH" baseline="-25000" dirty="0"/>
              <a:t>X/S</a:t>
            </a:r>
            <a:r>
              <a:rPr lang="fr-CH" dirty="0"/>
              <a:t>(s</a:t>
            </a:r>
            <a:r>
              <a:rPr lang="fr-CH" baseline="-25000" dirty="0"/>
              <a:t>0</a:t>
            </a:r>
            <a:r>
              <a:rPr lang="fr-CH" dirty="0"/>
              <a:t>-DKs/(</a:t>
            </a:r>
            <a:r>
              <a:rPr lang="fr-CH" dirty="0" err="1">
                <a:latin typeface="Symbol" pitchFamily="18" charset="2"/>
              </a:rPr>
              <a:t>m</a:t>
            </a:r>
            <a:r>
              <a:rPr lang="fr-CH" baseline="-25000" dirty="0" err="1"/>
              <a:t>max</a:t>
            </a:r>
            <a:r>
              <a:rPr lang="fr-CH" dirty="0"/>
              <a:t>-D))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318259" y="5733256"/>
            <a:ext cx="333386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CH" dirty="0">
                <a:solidFill>
                  <a:srgbClr val="0070C0"/>
                </a:solidFill>
              </a:rPr>
              <a:t>b) </a:t>
            </a:r>
            <a:r>
              <a:rPr lang="fr-CH" dirty="0"/>
              <a:t>s=D(</a:t>
            </a:r>
            <a:r>
              <a:rPr lang="fr-CH" dirty="0" err="1"/>
              <a:t>Ks</a:t>
            </a:r>
            <a:r>
              <a:rPr lang="fr-CH" dirty="0"/>
              <a:t>+(I*</a:t>
            </a:r>
            <a:r>
              <a:rPr lang="fr-CH" dirty="0" err="1"/>
              <a:t>Ks</a:t>
            </a:r>
            <a:r>
              <a:rPr lang="fr-CH" dirty="0"/>
              <a:t>/</a:t>
            </a:r>
            <a:r>
              <a:rPr lang="fr-CH" dirty="0" err="1"/>
              <a:t>Ki</a:t>
            </a:r>
            <a:r>
              <a:rPr lang="fr-CH" dirty="0"/>
              <a:t>)/(</a:t>
            </a:r>
            <a:r>
              <a:rPr lang="fr-CH" dirty="0" err="1">
                <a:latin typeface="Symbol" pitchFamily="18" charset="2"/>
              </a:rPr>
              <a:t>m</a:t>
            </a:r>
            <a:r>
              <a:rPr lang="fr-CH" baseline="-25000" dirty="0" err="1"/>
              <a:t>max</a:t>
            </a:r>
            <a:r>
              <a:rPr lang="fr-CH" dirty="0"/>
              <a:t>-D)</a:t>
            </a:r>
          </a:p>
          <a:p>
            <a:pPr marL="265113" indent="-265113"/>
            <a:r>
              <a:rPr lang="fr-CH" dirty="0"/>
              <a:t>x=Y</a:t>
            </a:r>
            <a:r>
              <a:rPr lang="fr-CH" baseline="-25000" dirty="0"/>
              <a:t>X/S</a:t>
            </a:r>
            <a:r>
              <a:rPr lang="fr-CH" dirty="0"/>
              <a:t>(s</a:t>
            </a:r>
            <a:r>
              <a:rPr lang="fr-CH" baseline="-25000" dirty="0"/>
              <a:t>0</a:t>
            </a:r>
            <a:r>
              <a:rPr lang="fr-CH" dirty="0"/>
              <a:t>-(D(</a:t>
            </a:r>
            <a:r>
              <a:rPr lang="fr-CH" dirty="0" err="1"/>
              <a:t>Ks</a:t>
            </a:r>
            <a:r>
              <a:rPr lang="fr-CH" dirty="0"/>
              <a:t>+(I*</a:t>
            </a:r>
            <a:r>
              <a:rPr lang="fr-CH" dirty="0" err="1"/>
              <a:t>Ks</a:t>
            </a:r>
            <a:r>
              <a:rPr lang="fr-CH" dirty="0"/>
              <a:t>/</a:t>
            </a:r>
            <a:r>
              <a:rPr lang="fr-CH" dirty="0" err="1"/>
              <a:t>Ki</a:t>
            </a:r>
            <a:r>
              <a:rPr lang="fr-CH" dirty="0"/>
              <a:t>))/(</a:t>
            </a:r>
            <a:r>
              <a:rPr lang="fr-CH" dirty="0" err="1">
                <a:latin typeface="Symbol" pitchFamily="18" charset="2"/>
              </a:rPr>
              <a:t>m</a:t>
            </a:r>
            <a:r>
              <a:rPr lang="fr-CH" baseline="-25000" dirty="0" err="1"/>
              <a:t>max</a:t>
            </a:r>
            <a:r>
              <a:rPr lang="fr-CH" dirty="0"/>
              <a:t>-D)</a:t>
            </a:r>
          </a:p>
        </p:txBody>
      </p:sp>
      <p:sp>
        <p:nvSpPr>
          <p:cNvPr id="7" name="Rectangle 6"/>
          <p:cNvSpPr/>
          <p:nvPr/>
        </p:nvSpPr>
        <p:spPr>
          <a:xfrm>
            <a:off x="5250690" y="5661248"/>
            <a:ext cx="389331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65113" indent="-265113"/>
            <a:r>
              <a:rPr lang="fr-CH" dirty="0">
                <a:solidFill>
                  <a:srgbClr val="0070C0"/>
                </a:solidFill>
              </a:rPr>
              <a:t>c) </a:t>
            </a:r>
            <a:r>
              <a:rPr lang="fr-CH" dirty="0"/>
              <a:t>P</a:t>
            </a:r>
            <a:r>
              <a:rPr lang="fr-CH" baseline="-25000" dirty="0"/>
              <a:t>x</a:t>
            </a:r>
            <a:r>
              <a:rPr lang="fr-CH" dirty="0"/>
              <a:t>=D(Y</a:t>
            </a:r>
            <a:r>
              <a:rPr lang="fr-CH" baseline="-25000" dirty="0"/>
              <a:t>X/S</a:t>
            </a:r>
            <a:r>
              <a:rPr lang="fr-CH" dirty="0"/>
              <a:t>(s</a:t>
            </a:r>
            <a:r>
              <a:rPr lang="fr-CH" baseline="-25000" dirty="0"/>
              <a:t>0</a:t>
            </a:r>
            <a:r>
              <a:rPr lang="fr-CH" dirty="0"/>
              <a:t>-(D(</a:t>
            </a:r>
            <a:r>
              <a:rPr lang="fr-CH" dirty="0" err="1"/>
              <a:t>Ks</a:t>
            </a:r>
            <a:r>
              <a:rPr lang="fr-CH" dirty="0"/>
              <a:t>+(I*</a:t>
            </a:r>
            <a:r>
              <a:rPr lang="fr-CH" dirty="0" err="1"/>
              <a:t>Ks</a:t>
            </a:r>
            <a:r>
              <a:rPr lang="fr-CH" dirty="0"/>
              <a:t>/</a:t>
            </a:r>
            <a:r>
              <a:rPr lang="fr-CH" dirty="0" err="1"/>
              <a:t>Ki</a:t>
            </a:r>
            <a:r>
              <a:rPr lang="fr-CH" dirty="0"/>
              <a:t>))/(</a:t>
            </a:r>
            <a:r>
              <a:rPr lang="fr-CH" dirty="0" err="1">
                <a:latin typeface="Symbol" pitchFamily="18" charset="2"/>
              </a:rPr>
              <a:t>m</a:t>
            </a:r>
            <a:r>
              <a:rPr lang="fr-CH" baseline="-25000" dirty="0" err="1"/>
              <a:t>max</a:t>
            </a:r>
            <a:r>
              <a:rPr lang="fr-CH" dirty="0"/>
              <a:t>-D)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292" name="Rectangle 4"/>
          <p:cNvSpPr>
            <a:spLocks noGrp="1" noChangeArrowheads="1"/>
          </p:cNvSpPr>
          <p:nvPr>
            <p:ph type="title"/>
          </p:nvPr>
        </p:nvSpPr>
        <p:spPr>
          <a:xfrm>
            <a:off x="755650" y="125413"/>
            <a:ext cx="7992814" cy="1143000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fr-CH" sz="3600" b="1" dirty="0" err="1">
                <a:solidFill>
                  <a:srgbClr val="FF0000"/>
                </a:solidFill>
              </a:rPr>
              <a:t>Task</a:t>
            </a:r>
            <a:r>
              <a:rPr lang="fr-CH" sz="3600" b="1" dirty="0">
                <a:solidFill>
                  <a:srgbClr val="FF0000"/>
                </a:solidFill>
              </a:rPr>
              <a:t> 15: </a:t>
            </a:r>
            <a:r>
              <a:rPr lang="fr-CH" sz="3600" b="1" dirty="0" err="1">
                <a:solidFill>
                  <a:srgbClr val="FF0000"/>
                </a:solidFill>
              </a:rPr>
              <a:t>Pirt</a:t>
            </a:r>
            <a:r>
              <a:rPr lang="fr-CH" sz="3600" b="1" dirty="0">
                <a:solidFill>
                  <a:srgbClr val="FF0000"/>
                </a:solidFill>
              </a:rPr>
              <a:t> Equation &amp; </a:t>
            </a:r>
            <a:r>
              <a:rPr lang="fr-CH" sz="3600" b="1" dirty="0" err="1">
                <a:solidFill>
                  <a:srgbClr val="FF0000"/>
                </a:solidFill>
              </a:rPr>
              <a:t>Lineweaver</a:t>
            </a:r>
            <a:r>
              <a:rPr lang="fr-CH" sz="3600" b="1" dirty="0">
                <a:solidFill>
                  <a:srgbClr val="FF0000"/>
                </a:solidFill>
              </a:rPr>
              <a:t>-</a:t>
            </a:r>
            <a:r>
              <a:rPr lang="fr-CH" sz="3600" b="1" dirty="0" err="1">
                <a:solidFill>
                  <a:srgbClr val="FF0000"/>
                </a:solidFill>
              </a:rPr>
              <a:t>Burk</a:t>
            </a:r>
            <a:r>
              <a:rPr lang="fr-CH" sz="3600" b="1" dirty="0">
                <a:solidFill>
                  <a:srgbClr val="FF0000"/>
                </a:solidFill>
              </a:rPr>
              <a:t> Plot </a:t>
            </a:r>
            <a:endParaRPr lang="en-GB" sz="3600" b="1" dirty="0">
              <a:solidFill>
                <a:srgbClr val="FF0000"/>
              </a:solidFill>
            </a:endParaRPr>
          </a:p>
        </p:txBody>
      </p:sp>
      <p:sp>
        <p:nvSpPr>
          <p:cNvPr id="70661" name="Text Box 5"/>
          <p:cNvSpPr txBox="1">
            <a:spLocks noChangeArrowheads="1"/>
          </p:cNvSpPr>
          <p:nvPr/>
        </p:nvSpPr>
        <p:spPr bwMode="auto">
          <a:xfrm>
            <a:off x="87313" y="1052736"/>
            <a:ext cx="9056687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dirty="0">
                <a:sym typeface="Symbol" pitchFamily="18" charset="2"/>
              </a:rPr>
              <a:t>A new strain of yeast is being considered for biomass production. The following data were obtained using a </a:t>
            </a:r>
            <a:r>
              <a:rPr lang="en-US" sz="2000" dirty="0" err="1">
                <a:sym typeface="Symbol" pitchFamily="18" charset="2"/>
              </a:rPr>
              <a:t>chemostat</a:t>
            </a:r>
            <a:r>
              <a:rPr lang="en-US" sz="2000" dirty="0">
                <a:sym typeface="Symbol" pitchFamily="18" charset="2"/>
              </a:rPr>
              <a:t>. An influent substrate concentration of 800 mg/l and an excess of oxygen were used at a pH of 5.5 and T = 35°C. Using following data, calculate </a:t>
            </a:r>
            <a:r>
              <a:rPr lang="en-US" sz="2000" dirty="0">
                <a:cs typeface="Times New Roman" pitchFamily="18" charset="0"/>
                <a:sym typeface="Symbol" pitchFamily="18" charset="2"/>
              </a:rPr>
              <a:t>µ</a:t>
            </a:r>
            <a:r>
              <a:rPr lang="en-US" sz="2000" baseline="-25000" dirty="0">
                <a:cs typeface="Times New Roman" pitchFamily="18" charset="0"/>
                <a:sym typeface="Symbol" pitchFamily="18" charset="2"/>
              </a:rPr>
              <a:t>max</a:t>
            </a:r>
            <a:r>
              <a:rPr lang="en-US" sz="2000" dirty="0">
                <a:cs typeface="Times New Roman" pitchFamily="18" charset="0"/>
                <a:sym typeface="Symbol" pitchFamily="18" charset="2"/>
              </a:rPr>
              <a:t>, K</a:t>
            </a:r>
            <a:r>
              <a:rPr lang="en-US" sz="2000" baseline="-25000" dirty="0">
                <a:cs typeface="Times New Roman" pitchFamily="18" charset="0"/>
                <a:sym typeface="Symbol" pitchFamily="18" charset="2"/>
              </a:rPr>
              <a:t>s</a:t>
            </a:r>
            <a:r>
              <a:rPr lang="en-US" sz="2000" dirty="0">
                <a:cs typeface="Times New Roman" pitchFamily="18" charset="0"/>
                <a:sym typeface="Symbol" pitchFamily="18" charset="2"/>
              </a:rPr>
              <a:t>, Y</a:t>
            </a:r>
            <a:r>
              <a:rPr lang="en-US" sz="2000" baseline="-25000" dirty="0">
                <a:cs typeface="Times New Roman" pitchFamily="18" charset="0"/>
                <a:sym typeface="Symbol" pitchFamily="18" charset="2"/>
              </a:rPr>
              <a:t>X/S</a:t>
            </a:r>
            <a:r>
              <a:rPr lang="en-US" sz="2000" dirty="0">
                <a:cs typeface="Times New Roman" pitchFamily="18" charset="0"/>
                <a:sym typeface="Symbol" pitchFamily="18" charset="2"/>
              </a:rPr>
              <a:t>, </a:t>
            </a:r>
            <a:r>
              <a:rPr lang="en-US" sz="2000" dirty="0" err="1">
                <a:cs typeface="Times New Roman" pitchFamily="18" charset="0"/>
                <a:sym typeface="Symbol" pitchFamily="18" charset="2"/>
              </a:rPr>
              <a:t>k</a:t>
            </a:r>
            <a:r>
              <a:rPr lang="en-US" sz="2000" baseline="-25000" dirty="0" err="1">
                <a:cs typeface="Times New Roman" pitchFamily="18" charset="0"/>
                <a:sym typeface="Symbol" pitchFamily="18" charset="2"/>
              </a:rPr>
              <a:t>d</a:t>
            </a:r>
            <a:r>
              <a:rPr lang="en-US" sz="2000" dirty="0">
                <a:cs typeface="Times New Roman" pitchFamily="18" charset="0"/>
                <a:sym typeface="Symbol" pitchFamily="18" charset="2"/>
              </a:rPr>
              <a:t> and m</a:t>
            </a:r>
            <a:r>
              <a:rPr lang="en-US" sz="2000" baseline="-25000" dirty="0">
                <a:cs typeface="Times New Roman" pitchFamily="18" charset="0"/>
                <a:sym typeface="Symbol" pitchFamily="18" charset="2"/>
              </a:rPr>
              <a:t>s</a:t>
            </a:r>
            <a:r>
              <a:rPr lang="en-US" sz="2000" dirty="0">
                <a:cs typeface="Times New Roman" pitchFamily="18" charset="0"/>
                <a:sym typeface="Symbol" pitchFamily="18" charset="2"/>
              </a:rPr>
              <a:t>, assuming </a:t>
            </a:r>
            <a:r>
              <a:rPr lang="en-US" sz="2000" dirty="0">
                <a:sym typeface="Symbol" pitchFamily="18" charset="2"/>
              </a:rPr>
              <a:t>µ = </a:t>
            </a:r>
            <a:r>
              <a:rPr lang="en-US" dirty="0">
                <a:sym typeface="Symbol" pitchFamily="18" charset="2"/>
              </a:rPr>
              <a:t>µ</a:t>
            </a:r>
            <a:r>
              <a:rPr lang="en-US" baseline="-25000" dirty="0">
                <a:sym typeface="Symbol" pitchFamily="18" charset="2"/>
              </a:rPr>
              <a:t>max</a:t>
            </a:r>
            <a:r>
              <a:rPr lang="en-US" dirty="0">
                <a:sym typeface="Symbol" pitchFamily="18" charset="2"/>
              </a:rPr>
              <a:t> S / (K</a:t>
            </a:r>
            <a:r>
              <a:rPr lang="en-US" baseline="-25000" dirty="0">
                <a:sym typeface="Symbol" pitchFamily="18" charset="2"/>
              </a:rPr>
              <a:t>S</a:t>
            </a:r>
            <a:r>
              <a:rPr lang="en-US" dirty="0">
                <a:sym typeface="Symbol" pitchFamily="18" charset="2"/>
              </a:rPr>
              <a:t> + S) - </a:t>
            </a:r>
            <a:r>
              <a:rPr lang="en-US" dirty="0" err="1">
                <a:sym typeface="Symbol" pitchFamily="18" charset="2"/>
              </a:rPr>
              <a:t>k</a:t>
            </a:r>
            <a:r>
              <a:rPr lang="en-US" baseline="-25000" dirty="0" err="1">
                <a:sym typeface="Symbol" pitchFamily="18" charset="2"/>
              </a:rPr>
              <a:t>d</a:t>
            </a:r>
            <a:endParaRPr lang="en-US" baseline="-25000" dirty="0">
              <a:sym typeface="Symbol" pitchFamily="18" charset="2"/>
            </a:endParaRPr>
          </a:p>
        </p:txBody>
      </p:sp>
      <p:graphicFrame>
        <p:nvGraphicFramePr>
          <p:cNvPr id="140320" name="Group 32"/>
          <p:cNvGraphicFramePr>
            <a:graphicFrameLocks noGrp="1"/>
          </p:cNvGraphicFramePr>
          <p:nvPr>
            <p:ph idx="1"/>
          </p:nvPr>
        </p:nvGraphicFramePr>
        <p:xfrm>
          <a:off x="611188" y="2987675"/>
          <a:ext cx="7772400" cy="3392678"/>
        </p:xfrm>
        <a:graphic>
          <a:graphicData uri="http://schemas.openxmlformats.org/drawingml/2006/table">
            <a:tbl>
              <a:tblPr/>
              <a:tblGrid>
                <a:gridCol w="165576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52583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590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9572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fr-CH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D [h</a:t>
                      </a:r>
                      <a:r>
                        <a:rPr kumimoji="0" lang="fr-CH" sz="1800" b="0" i="0" u="none" strike="noStrike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-1</a:t>
                      </a:r>
                      <a:r>
                        <a:rPr kumimoji="0" lang="fr-CH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]</a:t>
                      </a:r>
                      <a:endParaRPr kumimoji="0" lang="fr-FR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fr-CH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C-source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fr-CH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Concentration in </a:t>
                      </a:r>
                      <a:r>
                        <a:rPr kumimoji="0" lang="fr-CH" sz="1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steady</a:t>
                      </a:r>
                      <a:r>
                        <a:rPr kumimoji="0" lang="fr-CH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-state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fr-CH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[mg L</a:t>
                      </a:r>
                      <a:r>
                        <a:rPr kumimoji="0" lang="fr-CH" sz="1800" b="0" i="0" u="none" strike="noStrike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-1</a:t>
                      </a:r>
                      <a:r>
                        <a:rPr kumimoji="0" lang="fr-CH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]</a:t>
                      </a:r>
                      <a:endParaRPr kumimoji="0" lang="fr-FR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fr-CH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Cell concentration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fr-CH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[mg/l]</a:t>
                      </a:r>
                      <a:endParaRPr kumimoji="0" lang="fr-F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685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fr-CH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0.1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fr-CH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0.2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fr-CH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0.3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fr-CH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0.4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fr-CH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0.5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fr-CH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0.6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fr-CH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0.7</a:t>
                      </a:r>
                      <a:endParaRPr kumimoji="0" lang="fr-FR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fr-CH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16.7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fr-CH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33.5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fr-CH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59.4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fr-CH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101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fr-CH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169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fr-CH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298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fr-CH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702</a:t>
                      </a:r>
                      <a:endParaRPr kumimoji="0" lang="fr-FR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fr-CH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366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fr-CH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407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fr-CH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408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fr-CH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404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fr-CH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371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fr-CH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299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fr-CH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59</a:t>
                      </a:r>
                      <a:endParaRPr kumimoji="0" lang="fr-FR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410" name="Rectangle 2"/>
          <p:cNvSpPr>
            <a:spLocks noGrp="1" noChangeArrowheads="1"/>
          </p:cNvSpPr>
          <p:nvPr>
            <p:ph type="title"/>
          </p:nvPr>
        </p:nvSpPr>
        <p:spPr>
          <a:xfrm>
            <a:off x="684213" y="457200"/>
            <a:ext cx="7772400" cy="476250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fr-FR" altLang="fr-FR" sz="3600"/>
              <a:t>Lineweaver-Burk Plot</a:t>
            </a:r>
            <a:endParaRPr lang="fr-FR" altLang="fr-FR"/>
          </a:p>
        </p:txBody>
      </p:sp>
      <p:graphicFrame>
        <p:nvGraphicFramePr>
          <p:cNvPr id="12290" name="Object 3"/>
          <p:cNvGraphicFramePr>
            <a:graphicFrameLocks noGrp="1" noChangeAspect="1"/>
          </p:cNvGraphicFramePr>
          <p:nvPr>
            <p:ph type="body" idx="1"/>
          </p:nvPr>
        </p:nvGraphicFramePr>
        <p:xfrm>
          <a:off x="2292350" y="1143000"/>
          <a:ext cx="4308475" cy="2154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" r:id="rId2" imgW="5473001" imgH="2737349" progId="Word.Document.8">
                  <p:embed/>
                </p:oleObj>
              </mc:Choice>
              <mc:Fallback>
                <p:oleObj name="Document" r:id="rId2" imgW="5473001" imgH="2737349" progId="Word.Document.8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92350" y="1143000"/>
                        <a:ext cx="4308475" cy="21542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292" name="Text Box 4"/>
          <p:cNvSpPr txBox="1">
            <a:spLocks noChangeArrowheads="1"/>
          </p:cNvSpPr>
          <p:nvPr/>
        </p:nvSpPr>
        <p:spPr bwMode="auto">
          <a:xfrm>
            <a:off x="1828800" y="5450210"/>
            <a:ext cx="8556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fr-FR" altLang="fr-FR">
                <a:latin typeface="Times" charset="0"/>
              </a:rPr>
              <a:t>-1/K</a:t>
            </a:r>
            <a:r>
              <a:rPr lang="fr-FR" altLang="fr-FR" baseline="-25000">
                <a:latin typeface="Times" charset="0"/>
              </a:rPr>
              <a:t>S</a:t>
            </a:r>
            <a:endParaRPr lang="fr-FR" altLang="fr-FR">
              <a:latin typeface="Times" charset="0"/>
            </a:endParaRPr>
          </a:p>
        </p:txBody>
      </p:sp>
      <p:sp>
        <p:nvSpPr>
          <p:cNvPr id="12293" name="Line 5"/>
          <p:cNvSpPr>
            <a:spLocks noChangeShapeType="1"/>
          </p:cNvSpPr>
          <p:nvPr/>
        </p:nvSpPr>
        <p:spPr bwMode="auto">
          <a:xfrm>
            <a:off x="3124200" y="3068960"/>
            <a:ext cx="0" cy="211455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fr-CH"/>
          </a:p>
        </p:txBody>
      </p:sp>
      <p:sp>
        <p:nvSpPr>
          <p:cNvPr id="12294" name="Line 6"/>
          <p:cNvSpPr>
            <a:spLocks noChangeShapeType="1"/>
          </p:cNvSpPr>
          <p:nvPr/>
        </p:nvSpPr>
        <p:spPr bwMode="auto">
          <a:xfrm>
            <a:off x="1397000" y="5183510"/>
            <a:ext cx="6400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fr-CH"/>
          </a:p>
        </p:txBody>
      </p:sp>
      <p:sp>
        <p:nvSpPr>
          <p:cNvPr id="12295" name="Line 7"/>
          <p:cNvSpPr>
            <a:spLocks noChangeShapeType="1"/>
          </p:cNvSpPr>
          <p:nvPr/>
        </p:nvSpPr>
        <p:spPr bwMode="auto">
          <a:xfrm flipV="1">
            <a:off x="3124200" y="3354710"/>
            <a:ext cx="3454400" cy="125730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fr-CH"/>
          </a:p>
        </p:txBody>
      </p:sp>
      <p:sp>
        <p:nvSpPr>
          <p:cNvPr id="12296" name="Line 8"/>
          <p:cNvSpPr>
            <a:spLocks noChangeShapeType="1"/>
          </p:cNvSpPr>
          <p:nvPr/>
        </p:nvSpPr>
        <p:spPr bwMode="auto">
          <a:xfrm flipH="1">
            <a:off x="1600200" y="4612010"/>
            <a:ext cx="1524000" cy="571500"/>
          </a:xfrm>
          <a:prstGeom prst="line">
            <a:avLst/>
          </a:prstGeom>
          <a:noFill/>
          <a:ln w="19050">
            <a:solidFill>
              <a:srgbClr val="FF0000"/>
            </a:solidFill>
            <a:prstDash val="dash"/>
            <a:round/>
            <a:headEnd/>
            <a:tailEnd/>
          </a:ln>
        </p:spPr>
        <p:txBody>
          <a:bodyPr wrap="none" anchor="ctr"/>
          <a:lstStyle/>
          <a:p>
            <a:endParaRPr lang="fr-CH"/>
          </a:p>
        </p:txBody>
      </p:sp>
      <p:sp>
        <p:nvSpPr>
          <p:cNvPr id="12297" name="Line 9"/>
          <p:cNvSpPr>
            <a:spLocks noChangeShapeType="1"/>
          </p:cNvSpPr>
          <p:nvPr/>
        </p:nvSpPr>
        <p:spPr bwMode="auto">
          <a:xfrm>
            <a:off x="3733800" y="4383410"/>
            <a:ext cx="1524000" cy="0"/>
          </a:xfrm>
          <a:prstGeom prst="line">
            <a:avLst/>
          </a:prstGeom>
          <a:noFill/>
          <a:ln w="19050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 wrap="none" anchor="ctr"/>
          <a:lstStyle/>
          <a:p>
            <a:endParaRPr lang="fr-CH"/>
          </a:p>
        </p:txBody>
      </p:sp>
      <p:sp>
        <p:nvSpPr>
          <p:cNvPr id="12298" name="Line 10"/>
          <p:cNvSpPr>
            <a:spLocks noChangeShapeType="1"/>
          </p:cNvSpPr>
          <p:nvPr/>
        </p:nvSpPr>
        <p:spPr bwMode="auto">
          <a:xfrm flipV="1">
            <a:off x="5257800" y="3869060"/>
            <a:ext cx="0" cy="514350"/>
          </a:xfrm>
          <a:prstGeom prst="line">
            <a:avLst/>
          </a:prstGeom>
          <a:noFill/>
          <a:ln w="19050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 wrap="none" anchor="ctr"/>
          <a:lstStyle/>
          <a:p>
            <a:endParaRPr lang="fr-CH"/>
          </a:p>
        </p:txBody>
      </p:sp>
      <p:sp>
        <p:nvSpPr>
          <p:cNvPr id="12299" name="Text Box 11"/>
          <p:cNvSpPr txBox="1">
            <a:spLocks noChangeArrowheads="1"/>
          </p:cNvSpPr>
          <p:nvPr/>
        </p:nvSpPr>
        <p:spPr bwMode="auto">
          <a:xfrm>
            <a:off x="2290763" y="3753173"/>
            <a:ext cx="5969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fr-FR" altLang="fr-FR">
                <a:latin typeface="Times" charset="0"/>
              </a:rPr>
              <a:t>1/</a:t>
            </a:r>
            <a:r>
              <a:rPr lang="fr-FR" altLang="fr-FR">
                <a:latin typeface="Symbol" pitchFamily="18" charset="2"/>
              </a:rPr>
              <a:t>m</a:t>
            </a:r>
            <a:endParaRPr lang="fr-FR" altLang="fr-FR">
              <a:latin typeface="Times" charset="0"/>
            </a:endParaRPr>
          </a:p>
        </p:txBody>
      </p:sp>
      <p:sp>
        <p:nvSpPr>
          <p:cNvPr id="12300" name="Text Box 12"/>
          <p:cNvSpPr txBox="1">
            <a:spLocks noChangeArrowheads="1"/>
          </p:cNvSpPr>
          <p:nvPr/>
        </p:nvSpPr>
        <p:spPr bwMode="auto">
          <a:xfrm>
            <a:off x="4775200" y="5183510"/>
            <a:ext cx="590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fr-FR" altLang="fr-FR">
                <a:latin typeface="Times" charset="0"/>
              </a:rPr>
              <a:t>1/S</a:t>
            </a:r>
          </a:p>
        </p:txBody>
      </p:sp>
      <p:sp>
        <p:nvSpPr>
          <p:cNvPr id="12301" name="AutoShape 13"/>
          <p:cNvSpPr>
            <a:spLocks/>
          </p:cNvSpPr>
          <p:nvPr/>
        </p:nvSpPr>
        <p:spPr bwMode="auto">
          <a:xfrm>
            <a:off x="3225800" y="4612010"/>
            <a:ext cx="101600" cy="571500"/>
          </a:xfrm>
          <a:prstGeom prst="rightBrace">
            <a:avLst>
              <a:gd name="adj1" fmla="val 46875"/>
              <a:gd name="adj2" fmla="val 50000"/>
            </a:avLst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fr-CH"/>
          </a:p>
        </p:txBody>
      </p:sp>
      <p:sp>
        <p:nvSpPr>
          <p:cNvPr id="12302" name="Text Box 14"/>
          <p:cNvSpPr txBox="1">
            <a:spLocks noChangeArrowheads="1"/>
          </p:cNvSpPr>
          <p:nvPr/>
        </p:nvSpPr>
        <p:spPr bwMode="auto">
          <a:xfrm>
            <a:off x="3327400" y="4726310"/>
            <a:ext cx="7556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fr-FR" altLang="fr-FR">
                <a:latin typeface="Times" charset="0"/>
              </a:rPr>
              <a:t>1/</a:t>
            </a:r>
            <a:r>
              <a:rPr lang="fr-FR" altLang="fr-FR">
                <a:latin typeface="Symbol" pitchFamily="18" charset="2"/>
              </a:rPr>
              <a:t>m</a:t>
            </a:r>
            <a:r>
              <a:rPr lang="fr-FR" altLang="fr-FR" baseline="-25000">
                <a:latin typeface="Times" charset="0"/>
              </a:rPr>
              <a:t>m</a:t>
            </a:r>
            <a:endParaRPr lang="fr-FR" altLang="fr-FR">
              <a:latin typeface="Times" charset="0"/>
            </a:endParaRPr>
          </a:p>
        </p:txBody>
      </p:sp>
      <p:sp>
        <p:nvSpPr>
          <p:cNvPr id="12303" name="AutoShape 15"/>
          <p:cNvSpPr>
            <a:spLocks/>
          </p:cNvSpPr>
          <p:nvPr/>
        </p:nvSpPr>
        <p:spPr bwMode="auto">
          <a:xfrm rot="5322064">
            <a:off x="2303463" y="4532635"/>
            <a:ext cx="114300" cy="1524000"/>
          </a:xfrm>
          <a:prstGeom prst="rightBrace">
            <a:avLst>
              <a:gd name="adj1" fmla="val 111111"/>
              <a:gd name="adj2" fmla="val 50000"/>
            </a:avLst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fr-CH"/>
          </a:p>
        </p:txBody>
      </p:sp>
      <p:sp>
        <p:nvSpPr>
          <p:cNvPr id="12304" name="Text Box 16"/>
          <p:cNvSpPr txBox="1">
            <a:spLocks noChangeArrowheads="1"/>
          </p:cNvSpPr>
          <p:nvPr/>
        </p:nvSpPr>
        <p:spPr bwMode="auto">
          <a:xfrm>
            <a:off x="5257800" y="3983360"/>
            <a:ext cx="9382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fr-FR" altLang="fr-FR">
                <a:latin typeface="Times" charset="0"/>
              </a:rPr>
              <a:t>K</a:t>
            </a:r>
            <a:r>
              <a:rPr lang="fr-FR" altLang="fr-FR" baseline="-25000">
                <a:latin typeface="Times" charset="0"/>
              </a:rPr>
              <a:t>S</a:t>
            </a:r>
            <a:r>
              <a:rPr lang="fr-FR" altLang="fr-FR">
                <a:latin typeface="Times" charset="0"/>
              </a:rPr>
              <a:t>/</a:t>
            </a:r>
            <a:r>
              <a:rPr lang="fr-FR" altLang="fr-FR">
                <a:latin typeface="Symbol" pitchFamily="18" charset="2"/>
              </a:rPr>
              <a:t>m</a:t>
            </a:r>
            <a:r>
              <a:rPr lang="fr-FR" altLang="fr-FR" baseline="-25000">
                <a:latin typeface="Times" charset="0"/>
              </a:rPr>
              <a:t>m</a:t>
            </a:r>
            <a:endParaRPr lang="fr-FR" altLang="fr-FR">
              <a:latin typeface="Times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971600" y="5877272"/>
            <a:ext cx="777686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cs typeface="Times New Roman" pitchFamily="18" charset="0"/>
                <a:sym typeface="Symbol" pitchFamily="18" charset="2"/>
              </a:rPr>
              <a:t>µ</a:t>
            </a:r>
            <a:r>
              <a:rPr lang="en-US" baseline="-25000" dirty="0">
                <a:cs typeface="Times New Roman" pitchFamily="18" charset="0"/>
                <a:sym typeface="Symbol" pitchFamily="18" charset="2"/>
              </a:rPr>
              <a:t>max</a:t>
            </a:r>
            <a:r>
              <a:rPr lang="en-US" dirty="0">
                <a:cs typeface="Times New Roman" pitchFamily="18" charset="0"/>
                <a:sym typeface="Symbol" pitchFamily="18" charset="2"/>
              </a:rPr>
              <a:t>, K</a:t>
            </a:r>
            <a:r>
              <a:rPr lang="en-US" baseline="-25000" dirty="0">
                <a:cs typeface="Times New Roman" pitchFamily="18" charset="0"/>
                <a:sym typeface="Symbol" pitchFamily="18" charset="2"/>
              </a:rPr>
              <a:t>s</a:t>
            </a:r>
            <a:r>
              <a:rPr lang="en-US" dirty="0">
                <a:cs typeface="Times New Roman" pitchFamily="18" charset="0"/>
                <a:sym typeface="Symbol" pitchFamily="18" charset="2"/>
              </a:rPr>
              <a:t>, Y</a:t>
            </a:r>
            <a:r>
              <a:rPr lang="en-US" baseline="-25000" dirty="0">
                <a:cs typeface="Times New Roman" pitchFamily="18" charset="0"/>
                <a:sym typeface="Symbol" pitchFamily="18" charset="2"/>
              </a:rPr>
              <a:t>X/S</a:t>
            </a:r>
            <a:r>
              <a:rPr lang="en-US" dirty="0">
                <a:cs typeface="Times New Roman" pitchFamily="18" charset="0"/>
                <a:sym typeface="Symbol" pitchFamily="18" charset="2"/>
              </a:rPr>
              <a:t>, </a:t>
            </a:r>
            <a:r>
              <a:rPr lang="en-US" dirty="0" err="1">
                <a:cs typeface="Times New Roman" pitchFamily="18" charset="0"/>
                <a:sym typeface="Symbol" pitchFamily="18" charset="2"/>
              </a:rPr>
              <a:t>k</a:t>
            </a:r>
            <a:r>
              <a:rPr lang="en-US" baseline="-25000" dirty="0" err="1">
                <a:cs typeface="Times New Roman" pitchFamily="18" charset="0"/>
                <a:sym typeface="Symbol" pitchFamily="18" charset="2"/>
              </a:rPr>
              <a:t>d</a:t>
            </a:r>
            <a:r>
              <a:rPr lang="en-US" dirty="0">
                <a:cs typeface="Times New Roman" pitchFamily="18" charset="0"/>
                <a:sym typeface="Symbol" pitchFamily="18" charset="2"/>
              </a:rPr>
              <a:t> and m</a:t>
            </a:r>
            <a:r>
              <a:rPr lang="en-US" baseline="-25000" dirty="0">
                <a:cs typeface="Times New Roman" pitchFamily="18" charset="0"/>
                <a:sym typeface="Symbol" pitchFamily="18" charset="2"/>
              </a:rPr>
              <a:t>s</a:t>
            </a:r>
            <a:r>
              <a:rPr lang="en-US" dirty="0">
                <a:cs typeface="Times New Roman" pitchFamily="18" charset="0"/>
                <a:sym typeface="Symbol" pitchFamily="18" charset="2"/>
              </a:rPr>
              <a:t>, assuming </a:t>
            </a:r>
            <a:r>
              <a:rPr lang="en-US" dirty="0">
                <a:sym typeface="Symbol" pitchFamily="18" charset="2"/>
              </a:rPr>
              <a:t>µ = µ</a:t>
            </a:r>
            <a:r>
              <a:rPr lang="en-US" baseline="-25000" dirty="0">
                <a:sym typeface="Symbol" pitchFamily="18" charset="2"/>
              </a:rPr>
              <a:t>max</a:t>
            </a:r>
            <a:r>
              <a:rPr lang="en-US" dirty="0">
                <a:sym typeface="Symbol" pitchFamily="18" charset="2"/>
              </a:rPr>
              <a:t> S / (K</a:t>
            </a:r>
            <a:r>
              <a:rPr lang="en-US" baseline="-25000" dirty="0">
                <a:sym typeface="Symbol" pitchFamily="18" charset="2"/>
              </a:rPr>
              <a:t>S</a:t>
            </a:r>
            <a:r>
              <a:rPr lang="en-US" dirty="0">
                <a:sym typeface="Symbol" pitchFamily="18" charset="2"/>
              </a:rPr>
              <a:t> + S) - </a:t>
            </a:r>
            <a:r>
              <a:rPr lang="en-US" dirty="0" err="1">
                <a:sym typeface="Symbol" pitchFamily="18" charset="2"/>
              </a:rPr>
              <a:t>k</a:t>
            </a:r>
            <a:r>
              <a:rPr lang="en-US" baseline="-25000" dirty="0" err="1">
                <a:sym typeface="Symbol" pitchFamily="18" charset="2"/>
              </a:rPr>
              <a:t>d</a:t>
            </a:r>
            <a:endParaRPr lang="en-US" baseline="-25000" dirty="0">
              <a:sym typeface="Symbol" pitchFamily="18" charset="2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488780" y="5301208"/>
            <a:ext cx="18263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CH" dirty="0"/>
              <a:t>1/</a:t>
            </a:r>
            <a:r>
              <a:rPr lang="fr-CH" dirty="0" err="1">
                <a:latin typeface="Symbol" panose="05050102010706020507" pitchFamily="18" charset="2"/>
              </a:rPr>
              <a:t>m</a:t>
            </a:r>
            <a:r>
              <a:rPr lang="fr-CH" baseline="-25000" dirty="0" err="1"/>
              <a:t>max</a:t>
            </a:r>
            <a:r>
              <a:rPr lang="fr-CH" dirty="0"/>
              <a:t> = 1.0637 h</a:t>
            </a:r>
          </a:p>
        </p:txBody>
      </p:sp>
      <p:sp>
        <p:nvSpPr>
          <p:cNvPr id="4" name="Right Arrow 3"/>
          <p:cNvSpPr/>
          <p:nvPr/>
        </p:nvSpPr>
        <p:spPr>
          <a:xfrm>
            <a:off x="3316652" y="5429545"/>
            <a:ext cx="549930" cy="11265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 dirty="0"/>
          </a:p>
        </p:txBody>
      </p:sp>
      <p:sp>
        <p:nvSpPr>
          <p:cNvPr id="5" name="TextBox 4"/>
          <p:cNvSpPr txBox="1"/>
          <p:nvPr/>
        </p:nvSpPr>
        <p:spPr>
          <a:xfrm>
            <a:off x="3925554" y="5301208"/>
            <a:ext cx="15105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CH" dirty="0" err="1">
                <a:latin typeface="Symbol" panose="05050102010706020507" pitchFamily="18" charset="2"/>
              </a:rPr>
              <a:t>m</a:t>
            </a:r>
            <a:r>
              <a:rPr lang="fr-CH" baseline="-25000" dirty="0" err="1"/>
              <a:t>max</a:t>
            </a:r>
            <a:r>
              <a:rPr lang="fr-CH" dirty="0"/>
              <a:t> = 0.94 h</a:t>
            </a:r>
            <a:r>
              <a:rPr lang="fr-CH" baseline="30000" dirty="0"/>
              <a:t>-1</a:t>
            </a:r>
          </a:p>
        </p:txBody>
      </p:sp>
      <p:graphicFrame>
        <p:nvGraphicFramePr>
          <p:cNvPr id="6" name="Chart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56024415"/>
              </p:ext>
            </p:extLst>
          </p:nvPr>
        </p:nvGraphicFramePr>
        <p:xfrm>
          <a:off x="1619672" y="1916832"/>
          <a:ext cx="5256584" cy="32403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CH"/>
          </a:p>
        </p:txBody>
      </p:sp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73055177"/>
              </p:ext>
            </p:extLst>
          </p:nvPr>
        </p:nvGraphicFramePr>
        <p:xfrm>
          <a:off x="2483768" y="908720"/>
          <a:ext cx="2390775" cy="828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Équation" r:id="rId3" imgW="1257120" imgH="431640" progId="Equation.3">
                  <p:embed/>
                </p:oleObj>
              </mc:Choice>
              <mc:Fallback>
                <p:oleObj name="Équation" r:id="rId3" imgW="1257120" imgH="43164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83768" y="908720"/>
                        <a:ext cx="2390775" cy="8286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68625701"/>
              </p:ext>
            </p:extLst>
          </p:nvPr>
        </p:nvGraphicFramePr>
        <p:xfrm>
          <a:off x="1835695" y="5733256"/>
          <a:ext cx="1202957" cy="57606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Équation" r:id="rId5" imgW="901440" imgH="431640" progId="Equation.3">
                  <p:embed/>
                </p:oleObj>
              </mc:Choice>
              <mc:Fallback>
                <p:oleObj name="Équation" r:id="rId5" imgW="901440" imgH="43164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835695" y="5733256"/>
                        <a:ext cx="1202957" cy="57606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Right Arrow 10"/>
          <p:cNvSpPr/>
          <p:nvPr/>
        </p:nvSpPr>
        <p:spPr>
          <a:xfrm>
            <a:off x="3315114" y="5949280"/>
            <a:ext cx="549930" cy="11265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 dirty="0"/>
          </a:p>
        </p:txBody>
      </p:sp>
      <p:sp>
        <p:nvSpPr>
          <p:cNvPr id="12" name="TextBox 11"/>
          <p:cNvSpPr txBox="1"/>
          <p:nvPr/>
        </p:nvSpPr>
        <p:spPr>
          <a:xfrm>
            <a:off x="3964668" y="5852234"/>
            <a:ext cx="151996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CH" sz="1600" dirty="0" err="1">
                <a:latin typeface="Arial" panose="020B0604020202020204" pitchFamily="34" charset="0"/>
                <a:cs typeface="Arial" panose="020B0604020202020204" pitchFamily="34" charset="0"/>
              </a:rPr>
              <a:t>Ks</a:t>
            </a:r>
            <a:r>
              <a:rPr lang="fr-CH" sz="1600" dirty="0">
                <a:latin typeface="Arial" panose="020B0604020202020204" pitchFamily="34" charset="0"/>
                <a:cs typeface="Arial" panose="020B0604020202020204" pitchFamily="34" charset="0"/>
              </a:rPr>
              <a:t>=0.137 g L</a:t>
            </a:r>
            <a:r>
              <a:rPr lang="fr-CH" sz="1600" baseline="30000" dirty="0">
                <a:latin typeface="Arial" panose="020B0604020202020204" pitchFamily="34" charset="0"/>
                <a:cs typeface="Arial" panose="020B0604020202020204" pitchFamily="34" charset="0"/>
              </a:rPr>
              <a:t>-1</a:t>
            </a:r>
          </a:p>
        </p:txBody>
      </p:sp>
    </p:spTree>
    <p:extLst>
      <p:ext uri="{BB962C8B-B14F-4D97-AF65-F5344CB8AC3E}">
        <p14:creationId xmlns:p14="http://schemas.microsoft.com/office/powerpoint/2010/main" val="1261742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1139</Words>
  <Application>Microsoft Office PowerPoint</Application>
  <PresentationFormat>On-screen Show (4:3)</PresentationFormat>
  <Paragraphs>119</Paragraphs>
  <Slides>9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3</vt:i4>
      </vt:variant>
      <vt:variant>
        <vt:lpstr>Slide Titles</vt:lpstr>
      </vt:variant>
      <vt:variant>
        <vt:i4>9</vt:i4>
      </vt:variant>
    </vt:vector>
  </HeadingPairs>
  <TitlesOfParts>
    <vt:vector size="20" baseType="lpstr">
      <vt:lpstr>Arial</vt:lpstr>
      <vt:lpstr>Calibri</vt:lpstr>
      <vt:lpstr>Cambria Math</vt:lpstr>
      <vt:lpstr>Symbol</vt:lpstr>
      <vt:lpstr>Times</vt:lpstr>
      <vt:lpstr>Times New Roman</vt:lpstr>
      <vt:lpstr>Wingdings</vt:lpstr>
      <vt:lpstr>Office Theme</vt:lpstr>
      <vt:lpstr>Équation</vt:lpstr>
      <vt:lpstr>Equation</vt:lpstr>
      <vt:lpstr>Document</vt:lpstr>
      <vt:lpstr>Solutions Tasks 11-15</vt:lpstr>
      <vt:lpstr>Task 11: Steady-state concentration in a chemostat</vt:lpstr>
      <vt:lpstr>PowerPoint Presentation</vt:lpstr>
      <vt:lpstr>PowerPoint Presentation</vt:lpstr>
      <vt:lpstr>Task 13: Substrate conversion and biomass productivity in a chemostat</vt:lpstr>
      <vt:lpstr>Task 14: Substrate conversion and biomass productivity in a chemostat</vt:lpstr>
      <vt:lpstr>Task 15: Pirt Equation &amp; Lineweaver-Burk Plot </vt:lpstr>
      <vt:lpstr>Lineweaver-Burk Plot</vt:lpstr>
      <vt:lpstr>PowerPoint Presentation</vt:lpstr>
    </vt:vector>
  </TitlesOfParts>
  <Company>HES-SO // Valais - Wallis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Solutions Tasks 9-12</dc:title>
  <dc:creator>Administrator</dc:creator>
  <cp:lastModifiedBy>Zinn Manfred</cp:lastModifiedBy>
  <cp:revision>53</cp:revision>
  <dcterms:created xsi:type="dcterms:W3CDTF">2011-10-24T15:13:23Z</dcterms:created>
  <dcterms:modified xsi:type="dcterms:W3CDTF">2021-07-03T09:15:45Z</dcterms:modified>
</cp:coreProperties>
</file>